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5"/>
  </p:notesMasterIdLst>
  <p:sldIdLst>
    <p:sldId id="260" r:id="rId2"/>
    <p:sldId id="261" r:id="rId3"/>
    <p:sldId id="269" r:id="rId4"/>
    <p:sldId id="268" r:id="rId5"/>
    <p:sldId id="267" r:id="rId6"/>
    <p:sldId id="266" r:id="rId7"/>
    <p:sldId id="265" r:id="rId8"/>
    <p:sldId id="264" r:id="rId9"/>
    <p:sldId id="263" r:id="rId10"/>
    <p:sldId id="262"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224">
          <p15:clr>
            <a:srgbClr val="747775"/>
          </p15:clr>
        </p15:guide>
        <p15:guide id="2" pos="170">
          <p15:clr>
            <a:srgbClr val="747775"/>
          </p15:clr>
        </p15:guide>
        <p15:guide id="3" pos="3671">
          <p15:clr>
            <a:srgbClr val="747775"/>
          </p15:clr>
        </p15:guide>
        <p15:guide id="4" pos="318">
          <p15:clr>
            <a:srgbClr val="747775"/>
          </p15:clr>
        </p15:guide>
        <p15:guide id="5" pos="6296">
          <p15:clr>
            <a:srgbClr val="747775"/>
          </p15:clr>
        </p15:guide>
        <p15:guide id="6" pos="6202">
          <p15:clr>
            <a:srgbClr val="747775"/>
          </p15:clr>
        </p15:guide>
        <p15:guide id="7" orient="horz" pos="1275">
          <p15:clr>
            <a:srgbClr val="747775"/>
          </p15:clr>
        </p15:guide>
        <p15:guide id="8" pos="7206">
          <p15:clr>
            <a:srgbClr val="747775"/>
          </p15:clr>
        </p15:guide>
        <p15:guide id="9" orient="horz" pos="688">
          <p15:clr>
            <a:srgbClr val="747775"/>
          </p15:clr>
        </p15:guide>
        <p15:guide id="10" orient="horz" pos="17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gx4nx2xR6baJeRmwaQ4p4HP0bi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94660"/>
  </p:normalViewPr>
  <p:slideViewPr>
    <p:cSldViewPr snapToGrid="0">
      <p:cViewPr varScale="1">
        <p:scale>
          <a:sx n="65" d="100"/>
          <a:sy n="65" d="100"/>
        </p:scale>
        <p:origin x="720" y="40"/>
      </p:cViewPr>
      <p:guideLst>
        <p:guide orient="horz" pos="4224"/>
        <p:guide pos="170"/>
        <p:guide pos="3671"/>
        <p:guide pos="318"/>
        <p:guide pos="6296"/>
        <p:guide pos="6202"/>
        <p:guide orient="horz" pos="1275"/>
        <p:guide pos="7206"/>
        <p:guide orient="horz" pos="688"/>
        <p:guide orient="horz" pos="17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2532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8914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0286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229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111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4546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8700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2754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8856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9213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0883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9057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4009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6835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6457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5931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6030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9539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009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5756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3211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3454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6810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02479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17973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3534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5093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9818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23495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9523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03436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2390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515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0"/>
        <p:cNvGrpSpPr/>
        <p:nvPr/>
      </p:nvGrpSpPr>
      <p:grpSpPr>
        <a:xfrm>
          <a:off x="0" y="0"/>
          <a:ext cx="0" cy="0"/>
          <a:chOff x="0" y="0"/>
          <a:chExt cx="0" cy="0"/>
        </a:xfrm>
      </p:grpSpPr>
      <p:sp>
        <p:nvSpPr>
          <p:cNvPr id="11" name="Google Shape;11;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1.png"/><Relationship Id="rId7"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1.png"/><Relationship Id="rId7"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4.gif"/><Relationship Id="rId3" Type="http://schemas.openxmlformats.org/officeDocument/2006/relationships/image" Target="../media/image1.png"/><Relationship Id="rId7"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png"/><Relationship Id="rId7"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0.gif"/><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4.gif"/><Relationship Id="rId3" Type="http://schemas.openxmlformats.org/officeDocument/2006/relationships/image" Target="../media/image1.png"/><Relationship Id="rId7"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6.gif"/><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8.gif"/><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32.gif"/><Relationship Id="rId3" Type="http://schemas.openxmlformats.org/officeDocument/2006/relationships/image" Target="../media/image1.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34.gif"/><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36.gif"/><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38.gif"/><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40.gif"/><Relationship Id="rId3" Type="http://schemas.openxmlformats.org/officeDocument/2006/relationships/image" Target="../media/image1.png"/><Relationship Id="rId7"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42.gif"/><Relationship Id="rId3" Type="http://schemas.openxmlformats.org/officeDocument/2006/relationships/image" Target="../media/image1.png"/><Relationship Id="rId7"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44.gif"/><Relationship Id="rId3" Type="http://schemas.openxmlformats.org/officeDocument/2006/relationships/image" Target="../media/image1.png"/><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46.gif"/><Relationship Id="rId3" Type="http://schemas.openxmlformats.org/officeDocument/2006/relationships/image" Target="../media/image1.png"/><Relationship Id="rId7"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48.gif"/><Relationship Id="rId3" Type="http://schemas.openxmlformats.org/officeDocument/2006/relationships/image" Target="../media/image1.png"/><Relationship Id="rId7"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50.gif"/><Relationship Id="rId3" Type="http://schemas.openxmlformats.org/officeDocument/2006/relationships/image" Target="../media/image1.png"/><Relationship Id="rId7"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52.gif"/><Relationship Id="rId3" Type="http://schemas.openxmlformats.org/officeDocument/2006/relationships/image" Target="../media/image1.png"/><Relationship Id="rId7"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36.gif"/><Relationship Id="rId3" Type="http://schemas.openxmlformats.org/officeDocument/2006/relationships/image" Target="../media/image1.png"/><Relationship Id="rId7"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55.gif"/><Relationship Id="rId3" Type="http://schemas.openxmlformats.org/officeDocument/2006/relationships/image" Target="../media/image1.png"/><Relationship Id="rId7"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57.gif"/><Relationship Id="rId3" Type="http://schemas.openxmlformats.org/officeDocument/2006/relationships/image" Target="../media/image1.png"/><Relationship Id="rId7"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59.gif"/><Relationship Id="rId3" Type="http://schemas.openxmlformats.org/officeDocument/2006/relationships/image" Target="../media/image1.png"/><Relationship Id="rId7"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61.gif"/><Relationship Id="rId3" Type="http://schemas.openxmlformats.org/officeDocument/2006/relationships/image" Target="../media/image1.png"/><Relationship Id="rId7"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image" Target="../media/image63.gif"/><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image" Target="../media/image65.gif"/><Relationship Id="rId3" Type="http://schemas.openxmlformats.org/officeDocument/2006/relationships/image" Target="../media/image1.png"/><Relationship Id="rId7" Type="http://schemas.openxmlformats.org/officeDocument/2006/relationships/image" Target="../media/image64.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67.gif"/><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png"/><Relationship Id="rId7" Type="http://schemas.openxmlformats.org/officeDocument/2006/relationships/image" Target="../media/image68.gif"/><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Аллея Героев</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Самый центр города, нулевой километр, начало всех дорог – Аллея Героев. Начинается она у площади Павших борцов и упирается в Верхнюю террасу городской набережной. Вдоль нее расположен Центральный универмаг, в подвале которого в 1943 году пленили фельдмаршала Паулюса. </a:t>
            </a:r>
          </a:p>
          <a:p>
            <a:pPr indent="457200" algn="just"/>
            <a:r>
              <a:rPr lang="ru-RU" sz="1500" dirty="0"/>
              <a:t>Открыли Аллею Героев в Волгограде в 1954 году в память о подвигах советских солдат. Протяженность Аллеи Героев — 350 метров.</a:t>
            </a:r>
          </a:p>
          <a:p>
            <a:pPr indent="457200" algn="just"/>
            <a:r>
              <a:rPr lang="ru-RU" sz="1500" dirty="0"/>
              <a:t>Ближе к нулевому километру находится братская могила. Над ней возвышается обелиск, установленный в честь защитников Сталинграда и Красного Царицына. Здесь горит Вечный огонь.</a:t>
            </a:r>
          </a:p>
          <a:p>
            <a:pPr indent="457200" algn="just"/>
            <a:r>
              <a:rPr lang="ru-RU" sz="1500" dirty="0"/>
              <a:t>Не далеко от него можно увидеть местную достопримечательность </a:t>
            </a:r>
            <a:r>
              <a:rPr lang="ru-RU" sz="1500" b="1" dirty="0"/>
              <a:t>— </a:t>
            </a:r>
            <a:r>
              <a:rPr lang="ru-RU" sz="1500" dirty="0"/>
              <a:t>сталинградский тополь, переживший Сталинградскую битву. </a:t>
            </a:r>
          </a:p>
          <a:p>
            <a:pPr indent="457200" algn="just"/>
            <a:r>
              <a:rPr lang="ru-RU" sz="1500" dirty="0"/>
              <a:t>Ближе к Центральной набережной встретятся стелы с именами 127 героев Советского Союза,</a:t>
            </a:r>
            <a:r>
              <a:rPr lang="ru-RU" sz="1500" b="1" dirty="0"/>
              <a:t> </a:t>
            </a:r>
            <a:r>
              <a:rPr lang="ru-RU" sz="1500" dirty="0"/>
              <a:t>защищавших эту землю</a:t>
            </a:r>
            <a:r>
              <a:rPr lang="ru-RU" sz="1500" dirty="0" smtClean="0"/>
              <a:t>.</a:t>
            </a:r>
            <a:endParaRPr lang="ru-RU" sz="1500" dirty="0"/>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0" name="Google Shape;20;p1"/>
          <p:cNvSpPr txBox="1"/>
          <p:nvPr/>
        </p:nvSpPr>
        <p:spPr>
          <a:xfrm>
            <a:off x="9960150" y="241775"/>
            <a:ext cx="1476600" cy="12879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200"/>
              <a:buFont typeface="Arial"/>
              <a:buNone/>
            </a:pPr>
            <a:endParaRPr sz="1200" dirty="0"/>
          </a:p>
        </p:txBody>
      </p:sp>
      <p:sp>
        <p:nvSpPr>
          <p:cNvPr id="21" name="Google Shape;21;p1"/>
          <p:cNvSpPr txBox="1"/>
          <p:nvPr/>
        </p:nvSpPr>
        <p:spPr>
          <a:xfrm>
            <a:off x="9963275" y="1562125"/>
            <a:ext cx="1476600" cy="46162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dirty="0" smtClean="0">
                <a:solidFill>
                  <a:schemeClr val="tx1"/>
                </a:solidFill>
              </a:rPr>
              <a:t>Узнай подробную информацию об Аллее Героев</a:t>
            </a:r>
            <a:endParaRPr sz="800" i="1" dirty="0">
              <a:solidFill>
                <a:schemeClr val="tx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1032" name="Picture 8" descr="http://qrcoder.ru/code/?https%3A%2F%2Fru.wikipedia.org%2Fwiki%2F%25D0%2590%25D0%25BB%25D0%25BB%25D0%25B5%25D1%258F_%25D0%2593%25D0%25B5%25D1%2580%25D0%25BE%25D0%25B5%25D0%25B2_%28%25D0%2592%25D0%25BE%25D0%25BB%25D0%25B3%25D0%25BE%25D0%25B3%25D1%2580%25D0%25B0%25D0%25B4%29&amp;4&amp;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60150" y="61497"/>
            <a:ext cx="1500628" cy="1500628"/>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6345" y="1170936"/>
            <a:ext cx="5223050" cy="5223050"/>
          </a:xfrm>
          <a:prstGeom prst="rect">
            <a:avLst/>
          </a:prstGeom>
        </p:spPr>
      </p:pic>
    </p:spTree>
    <p:extLst>
      <p:ext uri="{BB962C8B-B14F-4D97-AF65-F5344CB8AC3E}">
        <p14:creationId xmlns:p14="http://schemas.microsoft.com/office/powerpoint/2010/main" val="3863277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Бронекатер «БК-31»</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Героический бронекатер – один из самых «молодых» экспонатов Центральной набережной Волгограда. В 2017 году со дна Волги был поднят катер «БК-31», который находился там с 1942 года. </a:t>
            </a:r>
          </a:p>
          <a:p>
            <a:pPr indent="457200" algn="just"/>
            <a:r>
              <a:rPr lang="ru-RU" sz="1500" dirty="0"/>
              <a:t>Судно, изрешечённое вражескими снарядами, помещено в стеклянный саркофаг, а пробоины в вечернее время подсвечиваются красным светом, сам же бронекатер словно плывёт по холодным волнам.</a:t>
            </a:r>
          </a:p>
          <a:p>
            <a:pPr indent="457200" algn="just"/>
            <a:r>
              <a:rPr lang="ru-RU" sz="1500" dirty="0"/>
              <a:t>Уникальность проекта заключалось в том, что катеров этой серии было изготовлено всего семь, и, как считалось ранее, до наших дней не сохранилось ни одного корабля.</a:t>
            </a:r>
          </a:p>
          <a:p>
            <a:pPr indent="457200" algn="just"/>
            <a:r>
              <a:rPr lang="ru-RU" sz="1500" dirty="0"/>
              <a:t>Также поисковики обнаружили останки 11 человек. Они считались пропавшими без вести. Имена героев были установлены с помощью их личных вещей.</a:t>
            </a:r>
          </a:p>
          <a:p>
            <a:pPr marL="0" marR="0" lvl="0" indent="457200" algn="just" rtl="0">
              <a:lnSpc>
                <a:spcPct val="90000"/>
              </a:lnSpc>
              <a:spcBef>
                <a:spcPts val="1000"/>
              </a:spcBef>
              <a:spcAft>
                <a:spcPts val="0"/>
              </a:spcAft>
              <a:buClr>
                <a:schemeClr val="dk1"/>
              </a:buClr>
              <a:buSzPts val="1500"/>
              <a:buFont typeface="Arial"/>
              <a:buNone/>
            </a:pPr>
            <a:endParaRPr sz="1500" b="0" i="0" u="none" strike="noStrike" cap="none" dirty="0">
              <a:solidFill>
                <a:srgbClr val="FF0000"/>
              </a:solidFill>
              <a:sym typeface="Arial"/>
            </a:endParaRP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0" name="Google Shape;20;p1"/>
          <p:cNvSpPr txBox="1"/>
          <p:nvPr/>
        </p:nvSpPr>
        <p:spPr>
          <a:xfrm>
            <a:off x="9960150" y="241775"/>
            <a:ext cx="1476600" cy="12879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200"/>
              <a:buFont typeface="Arial"/>
              <a:buNone/>
            </a:pPr>
            <a:r>
              <a:rPr lang="ru-RU" sz="1000" b="0" i="0" u="none" strike="noStrike" cap="none">
                <a:solidFill>
                  <a:schemeClr val="dk1"/>
                </a:solidFill>
                <a:latin typeface="Arial"/>
                <a:ea typeface="Arial"/>
                <a:cs typeface="Arial"/>
                <a:sym typeface="Arial"/>
              </a:rPr>
              <a:t>QR-код со ссылкой</a:t>
            </a:r>
            <a:r>
              <a:rPr lang="ru-RU" sz="1000">
                <a:solidFill>
                  <a:schemeClr val="dk1"/>
                </a:solidFill>
              </a:rPr>
              <a:t/>
            </a:r>
            <a:br>
              <a:rPr lang="ru-RU" sz="1000">
                <a:solidFill>
                  <a:schemeClr val="dk1"/>
                </a:solidFill>
              </a:rPr>
            </a:br>
            <a:r>
              <a:rPr lang="ru-RU" sz="1000" b="0" i="0" u="none" strike="noStrike" cap="none">
                <a:solidFill>
                  <a:schemeClr val="dk1"/>
                </a:solidFill>
                <a:latin typeface="Arial"/>
                <a:ea typeface="Arial"/>
                <a:cs typeface="Arial"/>
                <a:sym typeface="Arial"/>
              </a:rPr>
              <a:t>на</a:t>
            </a:r>
            <a:r>
              <a:rPr lang="ru-RU" sz="1000">
                <a:solidFill>
                  <a:schemeClr val="dk1"/>
                </a:solidFill>
              </a:rPr>
              <a:t> </a:t>
            </a:r>
            <a:r>
              <a:rPr lang="ru-RU" sz="1000" b="0" i="0" u="none" strike="noStrike" cap="none">
                <a:solidFill>
                  <a:schemeClr val="dk1"/>
                </a:solidFill>
                <a:latin typeface="Arial"/>
                <a:ea typeface="Arial"/>
                <a:cs typeface="Arial"/>
                <a:sym typeface="Arial"/>
              </a:rPr>
              <a:t>дополнительные материалы о</a:t>
            </a:r>
            <a:r>
              <a:rPr lang="ru-RU" sz="1000">
                <a:solidFill>
                  <a:schemeClr val="dk1"/>
                </a:solidFill>
              </a:rPr>
              <a:t> </a:t>
            </a:r>
            <a:r>
              <a:rPr lang="ru-RU" sz="1000" b="0" i="0" u="none" strike="noStrike" cap="none">
                <a:solidFill>
                  <a:schemeClr val="dk1"/>
                </a:solidFill>
                <a:latin typeface="Arial"/>
                <a:ea typeface="Arial"/>
                <a:cs typeface="Arial"/>
                <a:sym typeface="Arial"/>
              </a:rPr>
              <a:t>выбранном Символе региона: ссылка </a:t>
            </a:r>
            <a:r>
              <a:rPr lang="ru-RU" sz="1000">
                <a:solidFill>
                  <a:schemeClr val="dk1"/>
                </a:solidFill>
              </a:rPr>
              <a:t>на описания</a:t>
            </a:r>
            <a:r>
              <a:rPr lang="ru-RU" sz="1000" b="0" i="0" u="none" strike="noStrike" cap="none">
                <a:solidFill>
                  <a:schemeClr val="dk1"/>
                </a:solidFill>
                <a:latin typeface="Arial"/>
                <a:ea typeface="Arial"/>
                <a:cs typeface="Arial"/>
                <a:sym typeface="Arial"/>
              </a:rPr>
              <a:t> объектов, изображения, звуки, видео и т. д. </a:t>
            </a:r>
            <a:endParaRPr sz="1200"/>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dirty="0" smtClean="0">
                <a:solidFill>
                  <a:schemeClr val="dk1"/>
                </a:solidFill>
              </a:rPr>
              <a:t>Прочитай историю бронекатера</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050" name="Picture 2" descr="http://qrcoder.ru/code/?https%3A%2F%2Fmuseum-nasledie.com%2Fprojects%2Fbronekater.html&amp;4&amp;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53275" y="9236"/>
            <a:ext cx="1529675" cy="1529675"/>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7874" y="1170936"/>
            <a:ext cx="5229396" cy="5223050"/>
          </a:xfrm>
          <a:prstGeom prst="rect">
            <a:avLst/>
          </a:prstGeom>
        </p:spPr>
      </p:pic>
    </p:spTree>
    <p:extLst>
      <p:ext uri="{BB962C8B-B14F-4D97-AF65-F5344CB8AC3E}">
        <p14:creationId xmlns:p14="http://schemas.microsoft.com/office/powerpoint/2010/main" val="1558448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Волга</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solidFill>
                  <a:schemeClr val="tx1"/>
                </a:solidFill>
              </a:rPr>
              <a:t>Волгоградская область — это очень большая территория. Она славится не только своей историей, но и обилием водных ресурсов. </a:t>
            </a:r>
          </a:p>
          <a:p>
            <a:pPr indent="457200" algn="just"/>
            <a:r>
              <a:rPr lang="ru-RU" sz="1500" dirty="0">
                <a:solidFill>
                  <a:schemeClr val="tx1"/>
                </a:solidFill>
              </a:rPr>
              <a:t>Река Волга в Волгограде и Волгоградской области издавна используется как воднотранспортная </a:t>
            </a:r>
            <a:r>
              <a:rPr lang="ru-RU" sz="1500" dirty="0" smtClean="0">
                <a:solidFill>
                  <a:schemeClr val="tx1"/>
                </a:solidFill>
              </a:rPr>
              <a:t>магистраль. </a:t>
            </a:r>
            <a:r>
              <a:rPr lang="ru-RU" sz="1500" dirty="0">
                <a:solidFill>
                  <a:schemeClr val="tx1"/>
                </a:solidFill>
              </a:rPr>
              <a:t>Вода берется для орошения полей и выработки энергии. Именно близ правого берега Волги находится город Волгоград.</a:t>
            </a:r>
          </a:p>
          <a:p>
            <a:pPr indent="457200" algn="just"/>
            <a:r>
              <a:rPr lang="ru-RU" sz="1500" dirty="0">
                <a:solidFill>
                  <a:schemeClr val="tx1"/>
                </a:solidFill>
              </a:rPr>
              <a:t>Река Волга, которая протекает в черте города. Эта река является самой крупной и полноводной в России. Ее воспевали поэты и запечатлевали на своих полотнах всемирно известные художники. Волгу по праву называют матерью городов русских. И Волгоград является одним из верных ее сыновей.</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0" name="Google Shape;20;p1"/>
          <p:cNvSpPr txBox="1"/>
          <p:nvPr/>
        </p:nvSpPr>
        <p:spPr>
          <a:xfrm>
            <a:off x="9960150" y="241775"/>
            <a:ext cx="1476600" cy="12879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200"/>
              <a:buFont typeface="Arial"/>
              <a:buNone/>
            </a:pPr>
            <a:r>
              <a:rPr lang="ru-RU" sz="1000" b="0" i="0" u="none" strike="noStrike" cap="none">
                <a:solidFill>
                  <a:schemeClr val="dk1"/>
                </a:solidFill>
                <a:latin typeface="Arial"/>
                <a:ea typeface="Arial"/>
                <a:cs typeface="Arial"/>
                <a:sym typeface="Arial"/>
              </a:rPr>
              <a:t>QR-код со ссылкой</a:t>
            </a:r>
            <a:r>
              <a:rPr lang="ru-RU" sz="1000">
                <a:solidFill>
                  <a:schemeClr val="dk1"/>
                </a:solidFill>
              </a:rPr>
              <a:t/>
            </a:r>
            <a:br>
              <a:rPr lang="ru-RU" sz="1000">
                <a:solidFill>
                  <a:schemeClr val="dk1"/>
                </a:solidFill>
              </a:rPr>
            </a:br>
            <a:r>
              <a:rPr lang="ru-RU" sz="1000" b="0" i="0" u="none" strike="noStrike" cap="none">
                <a:solidFill>
                  <a:schemeClr val="dk1"/>
                </a:solidFill>
                <a:latin typeface="Arial"/>
                <a:ea typeface="Arial"/>
                <a:cs typeface="Arial"/>
                <a:sym typeface="Arial"/>
              </a:rPr>
              <a:t>на</a:t>
            </a:r>
            <a:r>
              <a:rPr lang="ru-RU" sz="1000">
                <a:solidFill>
                  <a:schemeClr val="dk1"/>
                </a:solidFill>
              </a:rPr>
              <a:t> </a:t>
            </a:r>
            <a:r>
              <a:rPr lang="ru-RU" sz="1000" b="0" i="0" u="none" strike="noStrike" cap="none">
                <a:solidFill>
                  <a:schemeClr val="dk1"/>
                </a:solidFill>
                <a:latin typeface="Arial"/>
                <a:ea typeface="Arial"/>
                <a:cs typeface="Arial"/>
                <a:sym typeface="Arial"/>
              </a:rPr>
              <a:t>дополнительные материалы о</a:t>
            </a:r>
            <a:r>
              <a:rPr lang="ru-RU" sz="1000">
                <a:solidFill>
                  <a:schemeClr val="dk1"/>
                </a:solidFill>
              </a:rPr>
              <a:t> </a:t>
            </a:r>
            <a:r>
              <a:rPr lang="ru-RU" sz="1000" b="0" i="0" u="none" strike="noStrike" cap="none">
                <a:solidFill>
                  <a:schemeClr val="dk1"/>
                </a:solidFill>
                <a:latin typeface="Arial"/>
                <a:ea typeface="Arial"/>
                <a:cs typeface="Arial"/>
                <a:sym typeface="Arial"/>
              </a:rPr>
              <a:t>выбранном Символе региона: ссылка </a:t>
            </a:r>
            <a:r>
              <a:rPr lang="ru-RU" sz="1000">
                <a:solidFill>
                  <a:schemeClr val="dk1"/>
                </a:solidFill>
              </a:rPr>
              <a:t>на описания</a:t>
            </a:r>
            <a:r>
              <a:rPr lang="ru-RU" sz="1000" b="0" i="0" u="none" strike="noStrike" cap="none">
                <a:solidFill>
                  <a:schemeClr val="dk1"/>
                </a:solidFill>
                <a:latin typeface="Arial"/>
                <a:ea typeface="Arial"/>
                <a:cs typeface="Arial"/>
                <a:sym typeface="Arial"/>
              </a:rPr>
              <a:t> объектов, изображения, звуки, видео и т. д. </a:t>
            </a:r>
            <a:endParaRPr sz="1200"/>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Послушайте, как шумит Волга</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3074" name="Picture 2" descr="http://qrcoder.ru/code/?https%3A%2F%2Fwww.youtube.com%2Fwatch%3Fv%3DDNNvNmNAarQ&amp;4&amp;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19515" y="4255"/>
            <a:ext cx="1557870" cy="1557870"/>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1780" y="1170936"/>
            <a:ext cx="5178045" cy="5223050"/>
          </a:xfrm>
          <a:prstGeom prst="rect">
            <a:avLst/>
          </a:prstGeom>
        </p:spPr>
      </p:pic>
    </p:spTree>
    <p:extLst>
      <p:ext uri="{BB962C8B-B14F-4D97-AF65-F5344CB8AC3E}">
        <p14:creationId xmlns:p14="http://schemas.microsoft.com/office/powerpoint/2010/main" val="2187387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Горчица сарептская</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Горчица сарептская представляет собой однолетнее травянистое растение, достигающее в высоту 40-100 см, со стержневым, сравнительно слабым корнем. На прямостоячем ветвящемся стебле расположены стеблевые листья. </a:t>
            </a:r>
          </a:p>
          <a:p>
            <a:pPr indent="457200" algn="just"/>
            <a:r>
              <a:rPr lang="ru-RU" sz="1500" dirty="0"/>
              <a:t>Соцветие горчицы сарепсткой – щетковидная кисть, которая быстро удлиняется в период цветения. Четырехмерный околоцветник образован отстоящими чашелистиками, золотисто-желтым венчиком и лепестками. У сарепсткой горчицы - 6 тычинок. Пестик состоит из двухгнездовой завязи и головчатого рыльца. Плоды горчицы в виде линейного, тонкого, бугорчатого стручка длиной от 7 до 12 мм. Диаметр семян - приблизительно 1 мм, цвет их может быть как черно-сизым, так и коричневым или бледно-желтым. Цветение горчицы сарептской приходится на май, а созревание плодов – на июнь. </a:t>
            </a:r>
            <a:endParaRPr lang="ru-RU" sz="1500" dirty="0" smtClean="0"/>
          </a:p>
          <a:p>
            <a:pPr indent="457200" algn="just"/>
            <a:r>
              <a:rPr lang="ru-RU" sz="1500" dirty="0" smtClean="0"/>
              <a:t>А из самой горчицы изготавливают горчичное масло и горчичный порошок</a:t>
            </a:r>
            <a:endParaRPr lang="ru-RU" sz="1500" dirty="0"/>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215403"/>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Узнай историю горчицы</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4817" y="1173359"/>
            <a:ext cx="5223051" cy="5223051"/>
          </a:xfrm>
          <a:prstGeom prst="rect">
            <a:avLst/>
          </a:prstGeom>
        </p:spPr>
      </p:pic>
      <p:pic>
        <p:nvPicPr>
          <p:cNvPr id="1026" name="Picture 2" descr="http://qrcoder.ru/code/?https%3A%2F%2Fdzen.ru%2Fa%2FYMMWh1lrEDVVNDd9&amp;4&amp;0"/>
          <p:cNvPicPr>
            <a:picLocks noChangeAspect="1" noChangeArrowheads="1"/>
          </p:cNvPicPr>
          <p:nvPr/>
        </p:nvPicPr>
        <p:blipFill rotWithShape="1">
          <a:blip r:embed="rId8">
            <a:extLst>
              <a:ext uri="{28A0092B-C50C-407E-A947-70E740481C1C}">
                <a14:useLocalDpi xmlns:a14="http://schemas.microsoft.com/office/drawing/2010/main" val="0"/>
              </a:ext>
            </a:extLst>
          </a:blip>
          <a:srcRect l="8499" t="8993" r="8259" b="8355"/>
          <a:stretch/>
        </p:blipFill>
        <p:spPr bwMode="auto">
          <a:xfrm>
            <a:off x="10048024" y="239180"/>
            <a:ext cx="1302327" cy="1293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658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Дом Павлова</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Дом Павлова был построен в 1930-х. В 1942 году в нём закрепилась разведгруппа во главе с сержантом Я. Ф. Павловым. Здание имело важное стратегическое значение, так как его расположение позволяло обозревать и обстреливать большую территорию. Связь с командованием деражли благодаря траншеи Между домом и Мельницей Гергардта.</a:t>
            </a:r>
          </a:p>
          <a:p>
            <a:pPr indent="457200" algn="just"/>
            <a:r>
              <a:rPr lang="ru-RU" sz="1500" dirty="0"/>
              <a:t>Здание находилось в осаде 58 дней, сдерживая непрерывные атаки немецкой армии, а в подвале всё это время прятались мирные жители. По разным данным, дом защищали от 24 до 31 бойцов разных национальностей, трое из них погибли. Во время атак на здание немцы понесли потери в несколько раз больше, чем при взятии Парижа.</a:t>
            </a:r>
          </a:p>
          <a:p>
            <a:pPr indent="457200" algn="just"/>
            <a:r>
              <a:rPr lang="ru-RU" sz="1500" dirty="0"/>
              <a:t>После войны дом восстановили, и назвали именем доблестного сержанта Я. Ф. Павлова, который был удостоен звания Героя Советского Союза.</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Окунись в историю 1942 года</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4817" y="1170936"/>
            <a:ext cx="5223050" cy="5223050"/>
          </a:xfrm>
          <a:prstGeom prst="rect">
            <a:avLst/>
          </a:prstGeom>
        </p:spPr>
      </p:pic>
      <p:pic>
        <p:nvPicPr>
          <p:cNvPr id="29698" name="Picture 2" descr="http://qrcoder.ru/code/?https%3A%2F%2Fyoutu.be%2FAtaW0dhqlgc%3Fsi%3DZk-m4CLxYc_QQPDW&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53192" y="209325"/>
            <a:ext cx="1290516" cy="1290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768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Ергенинская воызвышенность</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spcBef>
                <a:spcPts val="1000"/>
              </a:spcBef>
              <a:buClr>
                <a:schemeClr val="dk1"/>
              </a:buClr>
              <a:buSzPts val="1500"/>
            </a:pPr>
            <a:r>
              <a:rPr lang="ru-RU" sz="1500" dirty="0"/>
              <a:t>Ергенинская возвышенность, или просто Ергени, – платообразная возвышенность, расположенная в пределах Волгоградской и Ростовской областей и Республики Калмыкия и разделяющая бассейны Дона и Волги. Прогулка по этой холмистой местности на первый взгляд может показаться скучной – все степь да степь… Но степь эта на самом деле достаточно разнообразна: холмы чередуются с оврагами и балками, на смену степному ландшафту периодически приходят то участки белого песка, то самый настоящий лес. Вот так шагать бы и шагать, подниматься на вершину очередного холма и любоваться бескрайними просторами – некоторым людям этого вполне достаточно, чтобы почувствовать себя счастливыми</a:t>
            </a:r>
            <a:r>
              <a:rPr lang="ru-RU" sz="1500" dirty="0" smtClean="0"/>
              <a:t>.</a:t>
            </a:r>
            <a:endParaRPr lang="ru-RU" sz="1500" dirty="0"/>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46162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на вовышенность с высоты птичьего полёта</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4817" y="1170936"/>
            <a:ext cx="5223050" cy="5223050"/>
          </a:xfrm>
          <a:prstGeom prst="rect">
            <a:avLst/>
          </a:prstGeom>
        </p:spPr>
      </p:pic>
      <p:pic>
        <p:nvPicPr>
          <p:cNvPr id="1026" name="Picture 2" descr="http://qrcoder.ru/code/?https%3A%2F%2Fyoutu.be%2FnZn54oWtbV8%3Fsi%3DdUELTSfUlfL-WLF2&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16850" y="181799"/>
            <a:ext cx="1363200" cy="136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109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err="1" smtClean="0">
                <a:latin typeface="Arial"/>
                <a:ea typeface="Arial"/>
                <a:cs typeface="Arial"/>
                <a:sym typeface="Arial"/>
              </a:rPr>
              <a:t>о</a:t>
            </a:r>
            <a:r>
              <a:rPr lang="ru-RU" sz="2600" dirty="0" err="1" smtClean="0">
                <a:latin typeface="Arial"/>
                <a:ea typeface="Arial"/>
                <a:cs typeface="Arial"/>
                <a:sym typeface="Arial"/>
              </a:rPr>
              <a:t>сЁтр</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Волга, самая длинная река в Европе, является домом для разнообразных видов рыб, включая легендарного белужьего осетра. Этот вид славится своей икрой, но он также обеспечивает невероятный опыт рыбалки</a:t>
            </a:r>
            <a:r>
              <a:rPr lang="ru-RU" sz="1500" dirty="0" smtClean="0"/>
              <a:t>. Раньше  </a:t>
            </a:r>
            <a:r>
              <a:rPr lang="ru-RU" sz="1500" dirty="0"/>
              <a:t>р</a:t>
            </a:r>
            <a:r>
              <a:rPr lang="ru-RU" sz="1500" dirty="0" smtClean="0"/>
              <a:t>ыбаки </a:t>
            </a:r>
            <a:r>
              <a:rPr lang="ru-RU" sz="1500" dirty="0"/>
              <a:t>со всего мира </a:t>
            </a:r>
            <a:r>
              <a:rPr lang="ru-RU" sz="1500" dirty="0" smtClean="0"/>
              <a:t>съезжались </a:t>
            </a:r>
            <a:r>
              <a:rPr lang="ru-RU" sz="1500" dirty="0"/>
              <a:t>на Волгу, чтобы попытать счастья в ловле этих чудовищных рыб</a:t>
            </a:r>
            <a:r>
              <a:rPr lang="ru-RU" sz="1500" dirty="0" smtClean="0"/>
              <a:t>. Сейчас данный вид внесен в Красную книгу. </a:t>
            </a:r>
          </a:p>
          <a:p>
            <a:pPr indent="457200" algn="just"/>
            <a:r>
              <a:rPr lang="ru-RU" dirty="0"/>
              <a:t>В Волгоградской области реализован уникальный проект по разведению рыбы. Прямо в теле плотины Волжской ГЭС работает современный рыбоводный комплекс в составе Волгоградского осетрового рыбоводного </a:t>
            </a:r>
            <a:r>
              <a:rPr lang="ru-RU" dirty="0" smtClean="0"/>
              <a:t>завода. </a:t>
            </a:r>
          </a:p>
          <a:p>
            <a:pPr indent="457200" algn="just"/>
            <a:r>
              <a:rPr lang="ru-RU" sz="1500" dirty="0" smtClean="0"/>
              <a:t>Еще две площадки для разведения рыбы это русловая часть Волги и </a:t>
            </a:r>
            <a:r>
              <a:rPr lang="ru-RU" sz="1500" dirty="0" err="1" smtClean="0"/>
              <a:t>Среднеахтубинский</a:t>
            </a:r>
            <a:r>
              <a:rPr lang="ru-RU" sz="1500" dirty="0" smtClean="0"/>
              <a:t> район.</a:t>
            </a:r>
          </a:p>
          <a:p>
            <a:pPr indent="457200" algn="just"/>
            <a:endParaRPr lang="ru-RU" sz="1500" dirty="0"/>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как выращивают Осётра</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4818" y="1161701"/>
            <a:ext cx="5175008" cy="5233210"/>
          </a:xfrm>
          <a:prstGeom prst="rect">
            <a:avLst/>
          </a:prstGeom>
        </p:spPr>
      </p:pic>
      <p:pic>
        <p:nvPicPr>
          <p:cNvPr id="2050" name="Picture 2" descr="http://qrcoder.ru/code/?https%3A%2F%2Fyoutu.be%2FTwjnGcVwN1Y%3Fsi%3DuYxC4solnlHfY9vq&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16850" y="184436"/>
            <a:ext cx="1363200" cy="136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625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Железнодорожный вокзал</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Первый вокзал в городе построили в 1871 году после открытия железной дороги. Кирпичное здание было полностью разрушено во время боевых действий. </a:t>
            </a:r>
          </a:p>
          <a:p>
            <a:pPr indent="457200" algn="just"/>
            <a:r>
              <a:rPr lang="ru-RU" sz="1500" dirty="0"/>
              <a:t>Нынешнее трёхэтажное здание железнодорожного вокзала возвели в 1954 году, в стиле сталинского ампира по проекту А. Куровского и С. Брискина. В средней части выстроена башня с часами и шпилем, увенчанным звездой. Здание декорировано лепниной, в арке над входом расположена скульптурная композиция «Апофеоз труда». У главного входа расположены барельефы, изображающие героев войны. Стены частично оштукатурены, отделаны мрамором, инкерманским камнем и гранитом. Потолки декорированы лепными карнизами, кессонами и розетками. Здание оборудовано оригинальной подсветкой с белым и жёлтым светом.</a:t>
            </a:r>
          </a:p>
          <a:p>
            <a:pPr marL="0" marR="0" lvl="0" indent="457200" algn="just" rtl="0">
              <a:lnSpc>
                <a:spcPct val="90000"/>
              </a:lnSpc>
              <a:spcBef>
                <a:spcPts val="1000"/>
              </a:spcBef>
              <a:spcAft>
                <a:spcPts val="0"/>
              </a:spcAft>
              <a:buClr>
                <a:schemeClr val="dk1"/>
              </a:buClr>
              <a:buSzPts val="1500"/>
              <a:buFont typeface="Arial"/>
              <a:buNone/>
            </a:pPr>
            <a:endParaRPr sz="1500" b="0" i="0" u="none" strike="noStrike" cap="none" dirty="0">
              <a:solidFill>
                <a:srgbClr val="FF0000"/>
              </a:solidFill>
              <a:sym typeface="Aria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репортаж про вокзал</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4817" y="2120550"/>
            <a:ext cx="5165028" cy="3873771"/>
          </a:xfrm>
          <a:prstGeom prst="rect">
            <a:avLst/>
          </a:prstGeom>
        </p:spPr>
      </p:pic>
      <p:pic>
        <p:nvPicPr>
          <p:cNvPr id="3074" name="Picture 2" descr="http://qrcoder.ru/code/?https%3A%2F%2Fyoutu.be%2FIW1KBdUdDo0%3Fsi%3DTEIQFHlAZgdiHpPT&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03349" y="149507"/>
            <a:ext cx="1390201" cy="1390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161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Засекин </a:t>
            </a:r>
            <a:r>
              <a:rPr lang="ru-RU" sz="2600" dirty="0">
                <a:latin typeface="Arial"/>
                <a:ea typeface="Arial"/>
                <a:cs typeface="Arial"/>
                <a:sym typeface="Arial"/>
              </a:rPr>
              <a:t>Г</a:t>
            </a:r>
            <a:r>
              <a:rPr lang="ru-RU" sz="2600" dirty="0" smtClean="0">
                <a:latin typeface="Arial"/>
                <a:ea typeface="Arial"/>
                <a:cs typeface="Arial"/>
                <a:sym typeface="Arial"/>
              </a:rPr>
              <a:t>ригорий</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solidFill>
                  <a:schemeClr val="tx1"/>
                </a:solidFill>
              </a:rPr>
              <a:t>Князь Григорий Осипович Засекин считается основателем Царицына. В звании младшего воеводы был направлен в Приволжье, где в полной мере проявил свои организаторские способности. В 1589 году принял одно из важнейших решений в своей государственной карьере о строительстве на берегу реки Волги города-крепости Царицына, ставшего впоследствии Волгоградом.</a:t>
            </a:r>
          </a:p>
          <a:p>
            <a:pPr indent="457200" algn="just"/>
            <a:r>
              <a:rPr lang="ru-RU" sz="1500" dirty="0">
                <a:solidFill>
                  <a:schemeClr val="tx1"/>
                </a:solidFill>
              </a:rPr>
              <a:t>4 ноября 2009 года в Волгограде был открыт памятник Григорию Засекину. В честь торжественного открытия памятника на пересечении улицы Порт-Саида и проспекта Ленина, недалеко от библиотеки имени Горького, в небо выпустили 50 белых голубей.</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Узнай об истории Засекина</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494656" y="1161700"/>
            <a:ext cx="5292149" cy="5233209"/>
          </a:xfrm>
          <a:prstGeom prst="rect">
            <a:avLst/>
          </a:prstGeom>
        </p:spPr>
      </p:pic>
      <p:pic>
        <p:nvPicPr>
          <p:cNvPr id="4098" name="Picture 2" descr="http://qrcoder.ru/code/?https%3A%2F%2Fxn--b1ats.xn--80asehdb%2Fshows%2Fvehi-v-istorii%2Fforpost-na-yuzhnykh-rubezhakh-kto-kogda-i-zachem-osnoval-gorod-tsaritsyn-6912672006.html&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13383" y="168777"/>
            <a:ext cx="1370133" cy="1370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177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Иловлинский музей</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solidFill>
                  <a:schemeClr val="tx1"/>
                </a:solidFill>
              </a:rPr>
              <a:t>«Казачий курень» или «Иловлинский музей казачьего быта», как он официально значится на всех картах.</a:t>
            </a:r>
          </a:p>
          <a:p>
            <a:pPr indent="457200" algn="just"/>
            <a:r>
              <a:rPr lang="ru-RU" sz="1500" dirty="0">
                <a:solidFill>
                  <a:schemeClr val="tx1"/>
                </a:solidFill>
              </a:rPr>
              <a:t>Он расположен на 75-м километре трассы «Волгоград-Москва» среди прекрасного ландшафта. Музей был открыт 29 мая 1982г. Он представляет собой усадьбу казака - середняка конца ХIХ-начала ХХ вв., в которой нашли свое отражение элементы традиционной материальной культуры донского казачества: дом (курень), летняя кухня, гончарная мастерская, конюшни, хозяйственные постройки.</a:t>
            </a:r>
          </a:p>
          <a:p>
            <a:pPr indent="457200" algn="just"/>
            <a:r>
              <a:rPr lang="ru-RU" sz="1500" dirty="0">
                <a:solidFill>
                  <a:schemeClr val="tx1"/>
                </a:solidFill>
              </a:rPr>
              <a:t>Главным зданием музея является курень, т.е. жилой дом. Причём это не новодел. Это настоящий дом, который в конце XIX – начале XX веков был построен казаками в станице Трёхостровская Иловлинского района Волгоградской области и впоследствии перевезён на территорию музея.</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что ждёт гостей музея</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1463" y="1170936"/>
            <a:ext cx="5223050" cy="5223050"/>
          </a:xfrm>
          <a:prstGeom prst="rect">
            <a:avLst/>
          </a:prstGeom>
        </p:spPr>
      </p:pic>
      <p:pic>
        <p:nvPicPr>
          <p:cNvPr id="5122" name="Picture 2" descr="http://qrcoder.ru/code/?https%3A%2F%2Fdzen.ru%2Fvideo%2Fwatch%2F626bb190040f287877a2569c%3Fshare_to%3Dlink&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56027" y="242347"/>
            <a:ext cx="1294324" cy="1294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824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Александровский грабен</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solidFill>
                  <a:schemeClr val="tx1"/>
                </a:solidFill>
              </a:rPr>
              <a:t>На правом берегу Волги, между селами Горная Пролейка и Горный Балыклей, расположен так называемый Александровский грабен – участок земной коры, опустившийся в результате тектонических процессов. Александровский грабен сравнительно мал, но представляет определенную научную ценность. Впрочем, интересен он не только мужам ученым, но и обычным туристам. Последних привлекают красивые пейзажи здешней местности и небольшое озерко, притаившееся на дне 200-метрового провала.</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на всю красоту грабена</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4817" y="1161700"/>
            <a:ext cx="5223050" cy="5253530"/>
          </a:xfrm>
          <a:prstGeom prst="rect">
            <a:avLst/>
          </a:prstGeom>
        </p:spPr>
      </p:pic>
      <p:pic>
        <p:nvPicPr>
          <p:cNvPr id="6146" name="Picture 2" descr="http://qrcoder.ru/code/?https%3A%2F%2Fyoutu.be%2FC3CskgaSV5A%3Fsi%3D3xNQwXOZCk3_1UWO&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63275" y="104675"/>
            <a:ext cx="1457450" cy="145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551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Коза-кормилица</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Памятник козе-кормилице установлен в городе Урюпинск Волгоградской области. Он представляет собой бронзовую фигуру козы на гранитном постаменте. Коза была символом города с 1902 года, когда местная газета напечатала статью о “козьеводческом феномене” – необыкновенной жирности молока урюпинских коз. С тех пор коза стала олицетворением упорства, трудолюбия и выносливости жителей Урюпинска, а также их любви к шутке и доброй иронии. Сегодня памятник козе является одной из главных достопримечательностей города.</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0" name="Google Shape;20;p1"/>
          <p:cNvSpPr txBox="1"/>
          <p:nvPr/>
        </p:nvSpPr>
        <p:spPr>
          <a:xfrm>
            <a:off x="9960150" y="241775"/>
            <a:ext cx="1476600" cy="12879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200"/>
              <a:buFont typeface="Arial"/>
              <a:buNone/>
            </a:pPr>
            <a:r>
              <a:rPr lang="ru-RU" sz="1000" b="0" i="0" u="none" strike="noStrike" cap="none">
                <a:solidFill>
                  <a:schemeClr val="dk1"/>
                </a:solidFill>
                <a:latin typeface="Arial"/>
                <a:ea typeface="Arial"/>
                <a:cs typeface="Arial"/>
                <a:sym typeface="Arial"/>
              </a:rPr>
              <a:t>QR-код со ссылкой</a:t>
            </a:r>
            <a:r>
              <a:rPr lang="ru-RU" sz="1000">
                <a:solidFill>
                  <a:schemeClr val="dk1"/>
                </a:solidFill>
              </a:rPr>
              <a:t/>
            </a:r>
            <a:br>
              <a:rPr lang="ru-RU" sz="1000">
                <a:solidFill>
                  <a:schemeClr val="dk1"/>
                </a:solidFill>
              </a:rPr>
            </a:br>
            <a:r>
              <a:rPr lang="ru-RU" sz="1000" b="0" i="0" u="none" strike="noStrike" cap="none">
                <a:solidFill>
                  <a:schemeClr val="dk1"/>
                </a:solidFill>
                <a:latin typeface="Arial"/>
                <a:ea typeface="Arial"/>
                <a:cs typeface="Arial"/>
                <a:sym typeface="Arial"/>
              </a:rPr>
              <a:t>на</a:t>
            </a:r>
            <a:r>
              <a:rPr lang="ru-RU" sz="1000">
                <a:solidFill>
                  <a:schemeClr val="dk1"/>
                </a:solidFill>
              </a:rPr>
              <a:t> </a:t>
            </a:r>
            <a:r>
              <a:rPr lang="ru-RU" sz="1000" b="0" i="0" u="none" strike="noStrike" cap="none">
                <a:solidFill>
                  <a:schemeClr val="dk1"/>
                </a:solidFill>
                <a:latin typeface="Arial"/>
                <a:ea typeface="Arial"/>
                <a:cs typeface="Arial"/>
                <a:sym typeface="Arial"/>
              </a:rPr>
              <a:t>дополнительные материалы о</a:t>
            </a:r>
            <a:r>
              <a:rPr lang="ru-RU" sz="1000">
                <a:solidFill>
                  <a:schemeClr val="dk1"/>
                </a:solidFill>
              </a:rPr>
              <a:t> </a:t>
            </a:r>
            <a:r>
              <a:rPr lang="ru-RU" sz="1000" b="0" i="0" u="none" strike="noStrike" cap="none">
                <a:solidFill>
                  <a:schemeClr val="dk1"/>
                </a:solidFill>
                <a:latin typeface="Arial"/>
                <a:ea typeface="Arial"/>
                <a:cs typeface="Arial"/>
                <a:sym typeface="Arial"/>
              </a:rPr>
              <a:t>выбранном Символе региона: ссылка </a:t>
            </a:r>
            <a:r>
              <a:rPr lang="ru-RU" sz="1000">
                <a:solidFill>
                  <a:schemeClr val="dk1"/>
                </a:solidFill>
              </a:rPr>
              <a:t>на описания</a:t>
            </a:r>
            <a:r>
              <a:rPr lang="ru-RU" sz="1000" b="0" i="0" u="none" strike="noStrike" cap="none">
                <a:solidFill>
                  <a:schemeClr val="dk1"/>
                </a:solidFill>
                <a:latin typeface="Arial"/>
                <a:ea typeface="Arial"/>
                <a:cs typeface="Arial"/>
                <a:sym typeface="Arial"/>
              </a:rPr>
              <a:t> объектов, изображения, звуки, видео и т. д. </a:t>
            </a:r>
            <a:endParaRPr sz="1200"/>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Послушай легенду о козе-кормилице</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493819" y="1173275"/>
            <a:ext cx="5223050" cy="5223050"/>
          </a:xfrm>
          <a:prstGeom prst="rect">
            <a:avLst/>
          </a:prstGeom>
        </p:spPr>
      </p:pic>
      <p:pic>
        <p:nvPicPr>
          <p:cNvPr id="7170" name="Picture 2" descr="http://qrcoder.ru/code/?https%3A%2F%2Fyoutu.be%2FPa7H-M-JXfQ%3Fsi%3DrPuZiIvgJRdXQkjI&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37325" y="0"/>
            <a:ext cx="1562100" cy="156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200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Лотосы</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Озеро лотосов - уникальная природная </a:t>
            </a:r>
            <a:r>
              <a:rPr lang="ru-RU" sz="1500" dirty="0" smtClean="0"/>
              <a:t>достопримечательность Волгоградской </a:t>
            </a:r>
            <a:r>
              <a:rPr lang="ru-RU" sz="1500" dirty="0"/>
              <a:t>области, расположенная на территории природного парка “Волго-Ахтубинская пойма”. Озеро является местом обитания редкого вида водных растений - лотоса, который занесен в Красную книгу. Цветение лотосов на озере происходит с середины июля до начала августа, в это время оно становится особенно живописным и привлекательным для туристов.</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на ежегодное чудо с высоты</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4818" y="1155282"/>
            <a:ext cx="5241044" cy="5241044"/>
          </a:xfrm>
          <a:prstGeom prst="rect">
            <a:avLst/>
          </a:prstGeom>
        </p:spPr>
      </p:pic>
      <p:pic>
        <p:nvPicPr>
          <p:cNvPr id="8194" name="Picture 2" descr="http://qrcoder.ru/code/?https%3A%2F%2Fyoutu.be%2FpEK1pxGw0ao%3Fsi%3Duxs7QO0FgqtZsrqr&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99692" y="108234"/>
            <a:ext cx="1403766" cy="1403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471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Мамаев Курган</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Мамаев Курган является одним из главных символов Волгограда и важным памятником Великой Отечественной войны. Возвышенность расположена на правом берегу Волги и имеет высоту 102 метра над уровнем моря. Этот мемориальный комплекс был создан в период с 1967 по 1970 год.</a:t>
            </a:r>
          </a:p>
          <a:p>
            <a:pPr indent="457200" algn="just"/>
            <a:r>
              <a:rPr lang="ru-RU" sz="1500" dirty="0"/>
              <a:t>Архитектурный ансамбль Мамаева Кургана состоит из нескольких элементов, включая центральную скульптуру “Родина-мать зовет!”.</a:t>
            </a:r>
          </a:p>
          <a:p>
            <a:pPr indent="457200" algn="just"/>
            <a:r>
              <a:rPr lang="ru-RU" sz="1500" dirty="0"/>
              <a:t>Также на Мамаевом Кургане расположены другие монументы, такие как Зал воинской славы, Площадь скорби и другие. Все они посвящены подвигам советских воинов в годы Великой Отечественной войны.</a:t>
            </a:r>
          </a:p>
          <a:p>
            <a:pPr indent="457200" algn="just"/>
            <a:r>
              <a:rPr lang="ru-RU" sz="1500" dirty="0"/>
              <a:t>Комплекс Мамаева Кургана является местом проведения различных мероприятий, включая военные парады. Ежегодно его посещают тысячи туристов со всего мира, чтобы отдать дань памяти героям Великой Отечественной войны и узнать больше об истории этого места.</a:t>
            </a:r>
          </a:p>
        </p:txBody>
      </p:sp>
      <p:sp>
        <p:nvSpPr>
          <p:cNvPr id="20" name="Google Shape;20;p1"/>
          <p:cNvSpPr txBox="1"/>
          <p:nvPr/>
        </p:nvSpPr>
        <p:spPr>
          <a:xfrm>
            <a:off x="9960150" y="241775"/>
            <a:ext cx="1476600" cy="12879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200"/>
              <a:buFont typeface="Arial"/>
              <a:buNone/>
            </a:pPr>
            <a:r>
              <a:rPr lang="ru-RU" sz="1000" b="0" i="0" u="none" strike="noStrike" cap="none">
                <a:solidFill>
                  <a:schemeClr val="dk1"/>
                </a:solidFill>
                <a:latin typeface="Arial"/>
                <a:ea typeface="Arial"/>
                <a:cs typeface="Arial"/>
                <a:sym typeface="Arial"/>
              </a:rPr>
              <a:t>QR-код со ссылкой</a:t>
            </a:r>
            <a:r>
              <a:rPr lang="ru-RU" sz="1000">
                <a:solidFill>
                  <a:schemeClr val="dk1"/>
                </a:solidFill>
              </a:rPr>
              <a:t/>
            </a:r>
            <a:br>
              <a:rPr lang="ru-RU" sz="1000">
                <a:solidFill>
                  <a:schemeClr val="dk1"/>
                </a:solidFill>
              </a:rPr>
            </a:br>
            <a:r>
              <a:rPr lang="ru-RU" sz="1000" b="0" i="0" u="none" strike="noStrike" cap="none">
                <a:solidFill>
                  <a:schemeClr val="dk1"/>
                </a:solidFill>
                <a:latin typeface="Arial"/>
                <a:ea typeface="Arial"/>
                <a:cs typeface="Arial"/>
                <a:sym typeface="Arial"/>
              </a:rPr>
              <a:t>на</a:t>
            </a:r>
            <a:r>
              <a:rPr lang="ru-RU" sz="1000">
                <a:solidFill>
                  <a:schemeClr val="dk1"/>
                </a:solidFill>
              </a:rPr>
              <a:t> </a:t>
            </a:r>
            <a:r>
              <a:rPr lang="ru-RU" sz="1000" b="0" i="0" u="none" strike="noStrike" cap="none">
                <a:solidFill>
                  <a:schemeClr val="dk1"/>
                </a:solidFill>
                <a:latin typeface="Arial"/>
                <a:ea typeface="Arial"/>
                <a:cs typeface="Arial"/>
                <a:sym typeface="Arial"/>
              </a:rPr>
              <a:t>дополнительные материалы о</a:t>
            </a:r>
            <a:r>
              <a:rPr lang="ru-RU" sz="1000">
                <a:solidFill>
                  <a:schemeClr val="dk1"/>
                </a:solidFill>
              </a:rPr>
              <a:t> </a:t>
            </a:r>
            <a:r>
              <a:rPr lang="ru-RU" sz="1000" b="0" i="0" u="none" strike="noStrike" cap="none">
                <a:solidFill>
                  <a:schemeClr val="dk1"/>
                </a:solidFill>
                <a:latin typeface="Arial"/>
                <a:ea typeface="Arial"/>
                <a:cs typeface="Arial"/>
                <a:sym typeface="Arial"/>
              </a:rPr>
              <a:t>выбранном Символе региона: ссылка </a:t>
            </a:r>
            <a:r>
              <a:rPr lang="ru-RU" sz="1000">
                <a:solidFill>
                  <a:schemeClr val="dk1"/>
                </a:solidFill>
              </a:rPr>
              <a:t>на описания</a:t>
            </a:r>
            <a:r>
              <a:rPr lang="ru-RU" sz="1000" b="0" i="0" u="none" strike="noStrike" cap="none">
                <a:solidFill>
                  <a:schemeClr val="dk1"/>
                </a:solidFill>
                <a:latin typeface="Arial"/>
                <a:ea typeface="Arial"/>
                <a:cs typeface="Arial"/>
                <a:sym typeface="Arial"/>
              </a:rPr>
              <a:t> объектов, изображения, звуки, видео и т. д. </a:t>
            </a:r>
            <a:endParaRPr sz="1200"/>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Послушай песню о Мамаеовм Кургане</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993860" y="1161700"/>
            <a:ext cx="4196930" cy="5241044"/>
          </a:xfrm>
          <a:prstGeom prst="rect">
            <a:avLst/>
          </a:prstGeom>
        </p:spPr>
      </p:pic>
      <p:pic>
        <p:nvPicPr>
          <p:cNvPr id="9218" name="Picture 2" descr="http://qrcoder.ru/code/?https%3A%2F%2Fyoutu.be%2F37vG6qQT1BA%3Fsi%3DvDJ5Ejbsx4IP3Aeu&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60150" y="18472"/>
            <a:ext cx="1527072" cy="1527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506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Нардек</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Нардек - это традиционный народный десерт, который готовят в Волгоградской области. Он состоит из арбузного сока, который уваривается до густоты меда. Нардек имеет сладкий вкус с легкой кислинкой и приятный аромат. Его обычно едят с хлебом или используют в качестве добавки к блинам или оладьям. Нардек также можно использовать как ингредиент для приготовления коктейлей. Каждый турист обязательно должен попробовать это угощение, посетив Волгоградскую область.</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Узнай рецепт арбузного мёда</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493242" y="1173275"/>
            <a:ext cx="5223050" cy="5223050"/>
          </a:xfrm>
          <a:prstGeom prst="rect">
            <a:avLst/>
          </a:prstGeom>
        </p:spPr>
      </p:pic>
      <p:pic>
        <p:nvPicPr>
          <p:cNvPr id="10242" name="Picture 2" descr="http://qrcoder.ru/code/?https%3A%2F%2Fyoutu.be%2F1-LxX-NNPJw%3Fsi%3D5Vw8Rk4nwYBaqQaK&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21475" y="178453"/>
            <a:ext cx="1360200" cy="136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168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cs typeface="Arial"/>
                <a:sym typeface="Arial"/>
              </a:rPr>
              <a:t>Ольховские меловые горы</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Ольховские меловые горы - это уникальное геологическое образование, расположенное в Ольховском районе Волгоградской области. Горы сложены из меловых пород, которые образовались более 100 миллионов лет назад. Высота гор достигает 200 метров, а протяженность составляет более 30 километров.</a:t>
            </a:r>
            <a:br>
              <a:rPr lang="ru-RU" sz="1500" dirty="0"/>
            </a:br>
            <a:r>
              <a:rPr lang="ru-RU" sz="1500" dirty="0"/>
              <a:t>Меловые породы гор имеют разнообразную окраску - от белого до желтого и коричневого. Это связано с различными минералами, которые входят в состав мела. Также на горах можно увидеть различные окаменелости, например, раковины моллюсков и кораллы.</a:t>
            </a:r>
            <a:br>
              <a:rPr lang="ru-RU" sz="1500" dirty="0"/>
            </a:br>
            <a:r>
              <a:rPr lang="ru-RU" sz="1500" dirty="0"/>
              <a:t>Здесь можно насладиться красивыми видами, погулять по горам. Кроме того, на горах есть несколько пещер, которые привлекают любителей подземных исследований.</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dirty="0">
                <a:solidFill>
                  <a:schemeClr val="dk1"/>
                </a:solidFill>
                <a:latin typeface="Arial"/>
                <a:ea typeface="Arial"/>
                <a:cs typeface="Arial"/>
                <a:sym typeface="Arial"/>
              </a:rPr>
              <a:t>Визуальный блок </a:t>
            </a:r>
            <a:endParaRPr dirty="0"/>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dirty="0">
                <a:solidFill>
                  <a:schemeClr val="dk1"/>
                </a:solidFill>
                <a:latin typeface="Arial"/>
                <a:ea typeface="Arial"/>
                <a:cs typeface="Arial"/>
                <a:sym typeface="Arial"/>
              </a:rPr>
              <a:t>Буква с изображением Символа региона, </a:t>
            </a:r>
            <a:r>
              <a:rPr lang="ru-RU" sz="2000" dirty="0">
                <a:solidFill>
                  <a:schemeClr val="dk1"/>
                </a:solidFill>
              </a:rPr>
              <a:t>вписанная в иллюстрацию</a:t>
            </a:r>
            <a:r>
              <a:rPr lang="ru-RU" sz="2000" b="0" i="0" u="none" strike="noStrike" cap="none" dirty="0">
                <a:solidFill>
                  <a:schemeClr val="dk1"/>
                </a:solidFill>
                <a:latin typeface="Arial"/>
                <a:ea typeface="Arial"/>
                <a:cs typeface="Arial"/>
                <a:sym typeface="Arial"/>
              </a:rPr>
              <a:t> на белом фоне</a:t>
            </a:r>
            <a:endParaRPr sz="2000" dirty="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Узнай подробнее об Ольховском районе</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495581" y="1170936"/>
            <a:ext cx="5223050" cy="5223050"/>
          </a:xfrm>
          <a:prstGeom prst="rect">
            <a:avLst/>
          </a:prstGeom>
        </p:spPr>
      </p:pic>
      <p:pic>
        <p:nvPicPr>
          <p:cNvPr id="11266" name="Picture 2" descr="http://qrcoder.ru/code/?https%3A%2F%2Fyoutu.be%2FE_jfyIeZX3k%3Fsi%3Di8BOHoAAvMzEavT5&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19101" y="230875"/>
            <a:ext cx="1331250" cy="133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719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Планетарий</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Волгоградский планетарий был открыт в 1954 году и с тех пор стал популярным местом для всех возрастов, предлагая образовательные и развлекательные программы о космосе, астрономии и астрофизике.</a:t>
            </a:r>
          </a:p>
          <a:p>
            <a:pPr indent="457200" algn="just"/>
            <a:r>
              <a:rPr lang="ru-RU" sz="1500" dirty="0"/>
              <a:t>Здание планетария представляет собой уникальное архитектурное сооружение с куполом диаметром 25 метров, что делает его одним из самых больших в стране. Внутри планетария находятся несколько залов, каждый из которых оснащен современными проекционными и аудиосистемами.</a:t>
            </a:r>
          </a:p>
          <a:p>
            <a:pPr indent="457200" algn="just"/>
            <a:r>
              <a:rPr lang="ru-RU" sz="1500" dirty="0"/>
              <a:t>Волгоградский планетарий предлагает разнообразные образовательные программы для детей и взрослых, включая лекции, семинары, наблюдения за звездами и экскурсии по звездному небу. </a:t>
            </a:r>
          </a:p>
          <a:p>
            <a:pPr indent="457200" algn="just"/>
            <a:r>
              <a:rPr lang="ru-RU" sz="1500" dirty="0"/>
              <a:t>В планетарии также есть астрономическая обсерватория, где посетители могут наблюдать за звездным небом, изучать планеты и астрономические явления. </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Загляни внутрь планетария</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493242" y="1161700"/>
            <a:ext cx="5223050" cy="5223050"/>
          </a:xfrm>
          <a:prstGeom prst="rect">
            <a:avLst/>
          </a:prstGeom>
        </p:spPr>
      </p:pic>
      <p:pic>
        <p:nvPicPr>
          <p:cNvPr id="12290" name="Picture 2" descr="http://qrcoder.ru/code/?https%3A%2F%2Fyoutu.be%2FwsERRS30gOU%3Fsi%3DwsJf-8h4aJol2UMp&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42311" y="216886"/>
            <a:ext cx="1330750" cy="133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042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Родина-мать</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dirty="0"/>
              <a:t>“Родина-мать зовёт!” - это одна из самых известных скульптур в мире. Она была создана в 1967 году скульптором Евгением Викторовичем Вучетичем и архитектором Яковом Борисовичем Белопольским.</a:t>
            </a:r>
          </a:p>
          <a:p>
            <a:pPr indent="457200" algn="just"/>
            <a:r>
              <a:rPr lang="ru-RU" dirty="0"/>
              <a:t>Скульптура сделана из железобетона и покрыта нержавеющей сталью. Её высота составляет 85 метров, а вес - более 8 тысяч тонн. “Родина-мать” является частью мемориального комплекса “Героям Сталинградской битвы”, который был открыт в 1967 году.</a:t>
            </a:r>
          </a:p>
          <a:p>
            <a:pPr indent="457200" algn="just"/>
            <a:r>
              <a:rPr lang="ru-RU" dirty="0"/>
              <a:t>Фигура женщины, символизирующей Родину, стоит на высоком постаменте, её правая рука поднята вверх. Она держит меч, который символизирует борьбу за свободу и независимость.</a:t>
            </a:r>
          </a:p>
          <a:p>
            <a:pPr indent="457200" algn="just"/>
            <a:r>
              <a:rPr lang="ru-RU" dirty="0"/>
              <a:t>“Родина-мать” стала символом мужества и героизма советского народа в Великой Отечественной войне. Она является одним из самых посещаемых туристических объектов в России и привлекает тысячи людей со всего мира каждый год.</a:t>
            </a: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Узнай историю создания памятника</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991515" y="1161700"/>
            <a:ext cx="4201619" cy="5223050"/>
          </a:xfrm>
          <a:prstGeom prst="rect">
            <a:avLst/>
          </a:prstGeom>
        </p:spPr>
      </p:pic>
      <p:pic>
        <p:nvPicPr>
          <p:cNvPr id="14338" name="Picture 2" descr="http://qrcoder.ru/code/?https%3A%2F%2Fyoutu.be%2FJ2-qgXKoeKw%3Fsi%3DIGOZGVZzQdLi3-aH&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53192" y="239159"/>
            <a:ext cx="1290516" cy="1290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158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Скоростной трамвай</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Скоростной трамвай в Волгограде - это один из наиболее популярных видов общественного транспорта, который функционирует в городе с 1984 года. Трамвайные маршруты проходят через все районы города, соединяя жилые массивы с промышленными зонами и центром Волгограда</a:t>
            </a:r>
            <a:r>
              <a:rPr lang="ru-RU" sz="1500" dirty="0" smtClean="0"/>
              <a:t>. Особенность и уникального данного трамвая это частично подземный маршрут.</a:t>
            </a:r>
            <a:endParaRPr lang="ru-RU" sz="1500" dirty="0"/>
          </a:p>
          <a:p>
            <a:pPr indent="457200" algn="just"/>
            <a:r>
              <a:rPr lang="ru-RU" sz="1500" dirty="0"/>
              <a:t>Скоростной трамвай отличается от обычного тем, что он движется по выделенной полосе, что позволяет ему двигаться быстрее.</a:t>
            </a:r>
          </a:p>
          <a:p>
            <a:pPr indent="457200" algn="just"/>
            <a:r>
              <a:rPr lang="ru-RU" sz="1500" dirty="0"/>
              <a:t>На данный момент в Волгограде функционирует </a:t>
            </a:r>
            <a:r>
              <a:rPr lang="ru-RU" sz="1500" dirty="0"/>
              <a:t>2</a:t>
            </a:r>
            <a:r>
              <a:rPr lang="ru-RU" sz="1500" dirty="0" smtClean="0"/>
              <a:t> маршрута </a:t>
            </a:r>
            <a:r>
              <a:rPr lang="ru-RU" sz="1500" dirty="0"/>
              <a:t>скоростного трамвая, общая протяженность которых составляет более </a:t>
            </a:r>
            <a:r>
              <a:rPr lang="ru-RU" sz="1500" dirty="0" smtClean="0"/>
              <a:t>17,3</a:t>
            </a:r>
            <a:r>
              <a:rPr lang="ru-RU" sz="1500" dirty="0" smtClean="0"/>
              <a:t> </a:t>
            </a:r>
            <a:r>
              <a:rPr lang="ru-RU" sz="1500" dirty="0"/>
              <a:t>км. </a:t>
            </a:r>
            <a:r>
              <a:rPr lang="ru-RU" dirty="0"/>
              <a:t>Из них участок длиной 7,1 километра в составе шести станций (Площадь Ленина, Комсомольская, Пионерская, Профсоюзная, ТЮЗ и </a:t>
            </a:r>
            <a:r>
              <a:rPr lang="ru-RU" dirty="0" err="1"/>
              <a:t>Ельшанка</a:t>
            </a:r>
            <a:r>
              <a:rPr lang="ru-RU" dirty="0"/>
              <a:t>) проложен под землёй по стандартам метрополитена, при этом станция Пионерская, в силу особенностей рельефа местности, расположена на эстакаде над поймой реки Царица.</a:t>
            </a:r>
            <a:r>
              <a:rPr lang="ru-RU" sz="1500" dirty="0"/>
              <a:t> </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подробную информацию о трамвае</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4817" y="1161700"/>
            <a:ext cx="5204633" cy="5232939"/>
          </a:xfrm>
          <a:prstGeom prst="rect">
            <a:avLst/>
          </a:prstGeom>
        </p:spPr>
      </p:pic>
      <p:pic>
        <p:nvPicPr>
          <p:cNvPr id="15362" name="Picture 2" descr="http://qrcoder.ru/code/?https%3A%2F%2Fyoutu.be%2FqUiDgscsiTU%3Fsi%3D1fKz84xQnsh1JJLs&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38400" y="200049"/>
            <a:ext cx="1311951" cy="1311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13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Танцующий мост</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Танцующий мост - одно из самых популярных мест в Волгограде. Этот мост был построен в 1996 году и стал символом города. Такое название мост получил в результате происшествий. Мост совершал вертикальные колебания высотой от 30 до 100 метров, причиной которых стала значительная ветровая нагрузка</a:t>
            </a:r>
            <a:r>
              <a:rPr lang="ru-RU" sz="1500" dirty="0" smtClean="0"/>
              <a:t>.</a:t>
            </a:r>
          </a:p>
          <a:p>
            <a:pPr indent="457200" algn="just"/>
            <a:r>
              <a:rPr lang="ru-RU" sz="1500" dirty="0" smtClean="0"/>
              <a:t> </a:t>
            </a:r>
            <a:r>
              <a:rPr lang="ru-RU" sz="1500" dirty="0"/>
              <a:t>В наши дни мост завораживает своей красотой всех волгоградцев и гостей города. Его яркие огни привлекают внимание. </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на красоту моста ночью</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494657" y="1158574"/>
            <a:ext cx="5246496" cy="5246496"/>
          </a:xfrm>
          <a:prstGeom prst="rect">
            <a:avLst/>
          </a:prstGeom>
        </p:spPr>
      </p:pic>
      <p:pic>
        <p:nvPicPr>
          <p:cNvPr id="16386" name="Picture 2" descr="http://qrcoder.ru/code/?https%3A%2F%2Fyoutu.be%2FsT0YwqeWaOc%3Fsi%3DQEEK152uqZNgNBrg&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66975" y="249050"/>
            <a:ext cx="1262950" cy="126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361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err="1" smtClean="0">
                <a:latin typeface="Arial"/>
                <a:ea typeface="Arial"/>
                <a:cs typeface="Arial"/>
                <a:sym typeface="Arial"/>
              </a:rPr>
              <a:t>Усть-Медведецкий</a:t>
            </a:r>
            <a:r>
              <a:rPr lang="ru-RU" sz="2600" dirty="0" smtClean="0">
                <a:latin typeface="Arial"/>
                <a:ea typeface="Arial"/>
                <a:cs typeface="Arial"/>
                <a:sym typeface="Arial"/>
              </a:rPr>
              <a:t> </a:t>
            </a:r>
            <a:r>
              <a:rPr lang="ru-RU" sz="2600" dirty="0" err="1" smtClean="0">
                <a:latin typeface="Arial"/>
                <a:ea typeface="Arial"/>
                <a:cs typeface="Arial"/>
                <a:sym typeface="Arial"/>
              </a:rPr>
              <a:t>Спасо</a:t>
            </a:r>
            <a:r>
              <a:rPr lang="ru-RU" sz="2600" dirty="0" smtClean="0">
                <a:latin typeface="Arial"/>
                <a:ea typeface="Arial"/>
                <a:cs typeface="Arial"/>
                <a:sym typeface="Arial"/>
              </a:rPr>
              <a:t>-Преображенский </a:t>
            </a:r>
            <a:r>
              <a:rPr lang="ru-RU" sz="2600" dirty="0" smtClean="0">
                <a:latin typeface="Arial"/>
                <a:ea typeface="Arial"/>
                <a:cs typeface="Arial"/>
                <a:sym typeface="Arial"/>
              </a:rPr>
              <a:t>монастырь</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Усть-Медведицкий Спасо-Преображенский монастырь находится в городе Серафимович Волгоградской области. Монастырь был основан в 16 веке и является одним из старейших монастырей России. Монастырь имеет богатую историю и является важным религиозным и культурным центром региона. В монастыре хранятся мощи святых и другие религиозные реликвии. </a:t>
            </a:r>
            <a:endParaRPr lang="ru-RU" sz="1500" dirty="0" smtClean="0"/>
          </a:p>
          <a:p>
            <a:pPr indent="457200" algn="just"/>
            <a:r>
              <a:rPr lang="ru-RU" sz="1500" dirty="0" smtClean="0"/>
              <a:t>Монастырь </a:t>
            </a:r>
            <a:r>
              <a:rPr lang="ru-RU" sz="1500" dirty="0"/>
              <a:t>также известен своими красивыми видами на реку Дон и окружающие леса.</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Узнай об истории этого места</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490773" y="1173275"/>
            <a:ext cx="5223050" cy="5223050"/>
          </a:xfrm>
          <a:prstGeom prst="rect">
            <a:avLst/>
          </a:prstGeom>
        </p:spPr>
      </p:pic>
      <p:pic>
        <p:nvPicPr>
          <p:cNvPr id="17412" name="Picture 4" descr="http://qrcoder.ru/code/?https%3A%2F%2Fyoutu.be%2FLFXMN1z7KkI%3Fsi%3DelTq2o3_EtMuElEE&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52706" y="239159"/>
            <a:ext cx="1297738" cy="1297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454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Фонтан «Бармалей»</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lvl="0" indent="457200" algn="just">
              <a:spcBef>
                <a:spcPts val="1000"/>
              </a:spcBef>
              <a:buClr>
                <a:schemeClr val="dk1"/>
              </a:buClr>
              <a:buSzPts val="1500"/>
            </a:pPr>
            <a:r>
              <a:rPr lang="ru-RU" sz="1500" dirty="0"/>
              <a:t>Фонтан “Бармалей” в Волгограде является одним из военных мемориалов, который, увы, не сохранился в своем оригинальном послевоенном состоянии. Только в 2013 г., </a:t>
            </a:r>
            <a:r>
              <a:rPr lang="ru-RU" sz="1500" dirty="0" smtClean="0"/>
              <a:t/>
            </a:r>
            <a:br>
              <a:rPr lang="ru-RU" sz="1500" dirty="0" smtClean="0"/>
            </a:br>
            <a:r>
              <a:rPr lang="ru-RU" sz="1500" dirty="0" smtClean="0"/>
              <a:t>в память </a:t>
            </a:r>
            <a:r>
              <a:rPr lang="ru-RU" sz="1500" dirty="0"/>
              <a:t>об этой культурно-исторической достопримечательности, были установлены два его воссозданных экземпляра. Один из них, выполненный в предвоенном стиле, сейчас находится на Привокзальной площади Волгограда. Второй расположен возле мельницы Гергардта. В 1943 г. в Сталинграде снимал известный военный фотограф Евезерихин, и именно его фото, сделанное 23 августа 1943 г., принесло фонтану популярность. На нем изображен этот фонтан, окруженный разрушенными зданиями. Контраст между веселящимися, танцующими детьми и разрушенными бомбами зданиями поразил мир. Благодаря этим снимкам, фонтан, который раньше был безымянным, получил свое название - “Бармалей”. После войны фонтан “Бармалей” был отреставрирован.</a:t>
            </a:r>
            <a:endParaRPr sz="1500" b="0" i="0" u="none" strike="noStrike" cap="none" dirty="0">
              <a:solidFill>
                <a:srgbClr val="FF0000"/>
              </a:solidFill>
              <a:sym typeface="Arial"/>
            </a:endParaRP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Узнай всё о фонтане, который пережил войну</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15446" y="1161700"/>
            <a:ext cx="5208972" cy="5238290"/>
          </a:xfrm>
          <a:prstGeom prst="rect">
            <a:avLst/>
          </a:prstGeom>
        </p:spPr>
      </p:pic>
      <p:pic>
        <p:nvPicPr>
          <p:cNvPr id="18434" name="Picture 2" descr="http://qrcoder.ru/code/?https%3A%2F%2Fyoutu.be%2FrhKQD12pM-M%3Fsi%3DauA_G-LvR8PcxPx9&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73659" y="287248"/>
            <a:ext cx="1249581" cy="1249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224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cs typeface="Arial"/>
                <a:sym typeface="Arial"/>
              </a:rPr>
              <a:t>Храм Всех Святых</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fontAlgn="b"/>
            <a:r>
              <a:rPr lang="ru-RU" sz="1500" dirty="0"/>
              <a:t>Храм Всех Святых на Мамаевом Кургане в Волгограде – это величественное религиозное сооружение, расположенное на вершине мемориального комплекса, посвященного памяти павших воинов в Великой Отечественной войне. Возведенный в 2004 году, храм является символом веры и поклонения перед всеми, кто защищал свою Родину от врагов.</a:t>
            </a:r>
            <a:br>
              <a:rPr lang="ru-RU" sz="1500" dirty="0"/>
            </a:br>
            <a:r>
              <a:rPr lang="ru-RU" sz="1500" dirty="0"/>
              <a:t>Здание храма выполнено в стиле древнерусской архитектуры и представляет собой пятиглавый храм с золотыми куполами и колокольней. </a:t>
            </a: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215403"/>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Окажись в святом месте</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489577" y="1161700"/>
            <a:ext cx="5223050" cy="5223050"/>
          </a:xfrm>
          <a:prstGeom prst="rect">
            <a:avLst/>
          </a:prstGeom>
        </p:spPr>
      </p:pic>
      <p:pic>
        <p:nvPicPr>
          <p:cNvPr id="19458" name="Picture 2" descr="http://qrcoder.ru/code/?https%3A%2F%2Fyoutu.be%2FHGwh-knVevs%3Fsi%3Dc_-af5oYzg2yreFP&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22168" y="185836"/>
            <a:ext cx="1352564" cy="1352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533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Центральная набережная</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Центральная набережная Волгограда - одно из самых популярных мест для прогулок и отдыха в городе. Она расположена на правом берегу Волги и является центром притяжения для жителей и гостей города.</a:t>
            </a:r>
            <a:br>
              <a:rPr lang="ru-RU" sz="1500" dirty="0"/>
            </a:br>
            <a:r>
              <a:rPr lang="ru-RU" sz="1500" dirty="0"/>
              <a:t>Центральная набережная состоит из двух террас: верхней и нижней. Внизу расположен речпорт, а также ресторан с символичным названием «Река</a:t>
            </a:r>
            <a:r>
              <a:rPr lang="ru-RU" sz="1500" dirty="0" smtClean="0"/>
              <a:t>».</a:t>
            </a:r>
            <a:endParaRPr lang="ru-RU" sz="1500" dirty="0"/>
          </a:p>
          <a:p>
            <a:pPr indent="457200" algn="just"/>
            <a:r>
              <a:rPr lang="ru-RU" sz="1500" dirty="0" smtClean="0"/>
              <a:t>С </a:t>
            </a:r>
            <a:r>
              <a:rPr lang="ru-RU" sz="1500" dirty="0"/>
              <a:t>момента постройки Центральная набережная претерпела множество изменений. Её постоянно улучшают, строят новые места. Сейчас Центральная набережная является местом проведения различных мероприятий, таких как фестивали и концерты. Также здесь можно арендовать велосипед или самокат для прогулок по городу.</a:t>
            </a:r>
          </a:p>
        </p:txBody>
      </p:sp>
      <p:sp>
        <p:nvSpPr>
          <p:cNvPr id="21" name="Google Shape;21;p1"/>
          <p:cNvSpPr txBox="1"/>
          <p:nvPr/>
        </p:nvSpPr>
        <p:spPr>
          <a:xfrm>
            <a:off x="9963275" y="1562125"/>
            <a:ext cx="1476600" cy="46162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видеопрезентацию о набережной</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489637" y="2120550"/>
            <a:ext cx="5190188" cy="3458774"/>
          </a:xfrm>
          <a:prstGeom prst="rect">
            <a:avLst/>
          </a:prstGeom>
        </p:spPr>
      </p:pic>
      <p:pic>
        <p:nvPicPr>
          <p:cNvPr id="20482" name="Picture 2" descr="http://qrcoder.ru/code/?https%3A%2F%2Fyoutu.be%2FiabPuJIVUUA%3Fsi%3DeLDqpSrrlNLpr4CU&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51551" y="230875"/>
            <a:ext cx="1298800" cy="129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488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lvl="0">
              <a:spcBef>
                <a:spcPts val="0"/>
              </a:spcBef>
              <a:buSzPts val="2800"/>
            </a:pPr>
            <a:r>
              <a:rPr lang="ru-RU" sz="2600" dirty="0">
                <a:latin typeface="Arial"/>
                <a:ea typeface="Arial"/>
                <a:cs typeface="Arial"/>
                <a:sym typeface="Arial"/>
              </a:rPr>
              <a:t>Чертово игрище</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lvl="0" indent="457200" algn="just">
              <a:spcBef>
                <a:spcPts val="1000"/>
              </a:spcBef>
              <a:buClr>
                <a:schemeClr val="dk1"/>
              </a:buClr>
              <a:buSzPts val="1500"/>
            </a:pPr>
            <a:r>
              <a:rPr lang="ru-RU" sz="1500" dirty="0"/>
              <a:t>Чертово игрище — загадочное природное образование в Ольховском районе Волгоградской области, расположенное в 36 км к юго-западу от Котово. Рядом протекает река Чертолейка, а сам объект представляет собой песчаный кратер неизвестной этиологии. Многообразие цветов песка — от белого до бордового — говорит о его донном происхождении и связях с древней рекой, некогда текшей по этой территории. Однако есть и другие гипотезы о происхождении кратера, такие как падение метеорита или изменение русла реки Чертолейки. В прошлом, в конце 19 века, местные жители проводили на Чертовом игрище ярмарки и конные состязания. Сегодня это место продолжает оставаться загадкой для жителей и привлекать туристов.</a:t>
            </a:r>
            <a:endParaRPr sz="1500" b="0" i="0" u="none" strike="noStrike" cap="none" dirty="0">
              <a:solidFill>
                <a:srgbClr val="FF0000"/>
              </a:solidFill>
              <a:sym typeface="Arial"/>
            </a:endParaRP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2348" y="1158946"/>
            <a:ext cx="5241044" cy="5241044"/>
          </a:xfrm>
          <a:prstGeom prst="rect">
            <a:avLst/>
          </a:prstGeom>
        </p:spPr>
      </p:pic>
      <p:sp>
        <p:nvSpPr>
          <p:cNvPr id="15"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Узнай подробнее об Ольховском районе</a:t>
            </a:r>
            <a:endParaRPr sz="800" i="1" dirty="0">
              <a:solidFill>
                <a:schemeClr val="dk1"/>
              </a:solidFill>
            </a:endParaRPr>
          </a:p>
        </p:txBody>
      </p:sp>
      <p:pic>
        <p:nvPicPr>
          <p:cNvPr id="16" name="Picture 2" descr="http://qrcoder.ru/code/?https%3A%2F%2Fyoutu.be%2FE_jfyIeZX3k%3Fsi%3Di8BOHoAAvMzEavT5&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19101" y="230875"/>
            <a:ext cx="1331250" cy="133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457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Шукшинский утёс</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lvl="0" indent="457200" algn="just">
              <a:spcBef>
                <a:spcPts val="1000"/>
              </a:spcBef>
              <a:buClr>
                <a:schemeClr val="dk1"/>
              </a:buClr>
              <a:buSzPts val="1500"/>
            </a:pPr>
            <a:r>
              <a:rPr lang="ru-RU" sz="1500" dirty="0"/>
              <a:t>Шукшинский утёс. Среди меловых гор возле станицы Клетской находится уникальное место с поразительными пейзажами и историей, которая вызывает восхищение и горечь одновременно. Именно здесь снимался фильм «Они сражались за Родину» и оборвалась жизнь великого писателя, актера и режиссера – Василия Шукшина. Белый мел стал основой одного из самых живописных мест на юге России, но всемирную известность этому месту принес не его живописный вид, а героический подвиг советских солдат, остановивших в 1942 году одну из фашистских армий на подступах к реке Дон ценой своих жизней.</a:t>
            </a:r>
            <a:endParaRPr sz="1500" b="0" i="0" u="none" strike="noStrike" cap="none" dirty="0">
              <a:solidFill>
                <a:srgbClr val="FF0000"/>
              </a:solidFill>
              <a:sym typeface="Arial"/>
            </a:endParaRP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4617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b="1" i="0" u="none" strike="noStrike" cap="none">
                <a:solidFill>
                  <a:schemeClr val="dk1"/>
                </a:solidFill>
              </a:rPr>
              <a:t>Подпись: </a:t>
            </a:r>
            <a:r>
              <a:rPr lang="ru-RU" sz="800" i="1" u="none" strike="noStrike" cap="none">
                <a:solidFill>
                  <a:schemeClr val="dk1"/>
                </a:solidFill>
              </a:rPr>
              <a:t>«посмотри как» / «послушай о» / «прочитай про»</a:t>
            </a:r>
            <a:endParaRPr sz="800" i="1">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4817" y="1161700"/>
            <a:ext cx="5175008" cy="5259170"/>
          </a:xfrm>
          <a:prstGeom prst="rect">
            <a:avLst/>
          </a:prstGeom>
        </p:spPr>
      </p:pic>
      <p:pic>
        <p:nvPicPr>
          <p:cNvPr id="13" name="Picture 2" descr="http://qrcoder.ru/code/?https%3A%2F%2Fyoutu.be%2F6mWwSkNsHuM%3Fsi%3DFvyBH4y-A1zJ3xM3&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31687" y="228600"/>
            <a:ext cx="1333525" cy="1333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240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Щербаковская балка</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lvl="0" indent="457200" algn="just">
              <a:spcBef>
                <a:spcPts val="1000"/>
              </a:spcBef>
              <a:buClr>
                <a:schemeClr val="dk1"/>
              </a:buClr>
              <a:buSzPts val="1500"/>
            </a:pPr>
            <a:r>
              <a:rPr lang="ru-RU" sz="1500" dirty="0"/>
              <a:t>Щербаковская балка - это ландшафтный памятник природы в Камышинском районе Волгоградской области, который имеет региональное значение. Ее площадь составляет около 140 гектаров, и она расположена на территории природного парка “Щербаковский”. Особенностью этого природного комплекса является разнообразие ландшафтов: здесь можно увидеть и березовые рощи, характерные для средней полосы России, и скалистые склоны с подвижными осыпями, и своеобразные водопады из множества ручейков, которые характерны для Северного Кавказа. Из-за сходства этой балки со склонами Швейцарских Альп, ее часто называют “Волжской Швейцарией” за ее красоту. Это место особенно излюблено как местными жителями, так и гостями региона.</a:t>
            </a:r>
            <a:endParaRPr sz="1500" b="0" i="0" u="none" strike="noStrike" cap="none" dirty="0">
              <a:solidFill>
                <a:srgbClr val="FF0000"/>
              </a:solidFill>
              <a:sym typeface="Aria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видео про балку</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4817" y="2120550"/>
            <a:ext cx="5175864" cy="2907380"/>
          </a:xfrm>
          <a:prstGeom prst="rect">
            <a:avLst/>
          </a:prstGeom>
        </p:spPr>
      </p:pic>
      <p:pic>
        <p:nvPicPr>
          <p:cNvPr id="21506" name="Picture 2" descr="http://qrcoder.ru/code/?https%3A%2F%2Fyoutu.be%2FZOwSfgYsCIU%3Fsi%3DkKcxOIGrK7IuRHSh&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70582" y="289575"/>
            <a:ext cx="1255736" cy="125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13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Волжско-Донской </a:t>
            </a:r>
            <a:r>
              <a:rPr lang="ru-RU" sz="2600" dirty="0" err="1" smtClean="0">
                <a:latin typeface="Arial"/>
                <a:ea typeface="Arial"/>
                <a:cs typeface="Arial"/>
                <a:sym typeface="Arial"/>
              </a:rPr>
              <a:t>листокЪ</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lvl="0" indent="457200" algn="just">
              <a:spcBef>
                <a:spcPts val="1000"/>
              </a:spcBef>
              <a:buClr>
                <a:schemeClr val="dk1"/>
              </a:buClr>
              <a:buSzPts val="1500"/>
            </a:pPr>
            <a:r>
              <a:rPr lang="ru-RU" sz="1500" dirty="0"/>
              <a:t>“Волжско-Донской листокъ” – первое периодическое издание, выходившее в Царицыне с 2 января 1885 года по 28 ноября 1897 года три раза в неделю - по воскресеньям, средам и пятницам, всего вышло 1983 выпуска. Номинальным редактором-издателем был отставной поручик Иван Петров, однако он не участвовал в издании газеты ни лично, ни финансово. Фактическим издателем и редактором был Евграф Жигмановский.</a:t>
            </a:r>
            <a:endParaRPr sz="1500" b="0" i="0" u="none" strike="noStrike" cap="none" dirty="0">
              <a:solidFill>
                <a:srgbClr val="FF0000"/>
              </a:solidFill>
              <a:sym typeface="Arial"/>
            </a:endParaRPr>
          </a:p>
        </p:txBody>
      </p:sp>
      <p:sp>
        <p:nvSpPr>
          <p:cNvPr id="19" name="Google Shape;19;p1"/>
          <p:cNvSpPr txBox="1"/>
          <p:nvPr/>
        </p:nvSpPr>
        <p:spPr>
          <a:xfrm>
            <a:off x="504825" y="1161700"/>
            <a:ext cx="5175000" cy="5226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000"/>
              <a:buFont typeface="Arial"/>
              <a:buNone/>
            </a:pPr>
            <a:r>
              <a:rPr lang="ru-RU" sz="2000" b="1" i="0" u="none" strike="noStrike" cap="none">
                <a:solidFill>
                  <a:schemeClr val="dk1"/>
                </a:solidFill>
                <a:latin typeface="Arial"/>
                <a:ea typeface="Arial"/>
                <a:cs typeface="Arial"/>
                <a:sym typeface="Arial"/>
              </a:rPr>
              <a:t>Визуальный блок </a:t>
            </a:r>
            <a:endParaRPr/>
          </a:p>
          <a:p>
            <a:pPr marL="0" marR="0" lvl="0" indent="0" algn="ctr" rtl="0">
              <a:lnSpc>
                <a:spcPct val="90000"/>
              </a:lnSpc>
              <a:spcBef>
                <a:spcPts val="1000"/>
              </a:spcBef>
              <a:spcAft>
                <a:spcPts val="0"/>
              </a:spcAft>
              <a:buClr>
                <a:schemeClr val="dk1"/>
              </a:buClr>
              <a:buSzPts val="2000"/>
              <a:buFont typeface="Arial"/>
              <a:buNone/>
            </a:pPr>
            <a:r>
              <a:rPr lang="ru-RU" sz="2000" b="0" i="0" u="none" strike="noStrike" cap="none">
                <a:solidFill>
                  <a:schemeClr val="dk1"/>
                </a:solidFill>
                <a:latin typeface="Arial"/>
                <a:ea typeface="Arial"/>
                <a:cs typeface="Arial"/>
                <a:sym typeface="Arial"/>
              </a:rPr>
              <a:t>Буква с изображением Символа региона, </a:t>
            </a:r>
            <a:r>
              <a:rPr lang="ru-RU" sz="2000">
                <a:solidFill>
                  <a:schemeClr val="dk1"/>
                </a:solidFill>
              </a:rPr>
              <a:t>вписанная в иллюстрацию</a:t>
            </a:r>
            <a:r>
              <a:rPr lang="ru-RU" sz="2000" b="0" i="0" u="none" strike="noStrike" cap="none">
                <a:solidFill>
                  <a:schemeClr val="dk1"/>
                </a:solidFill>
                <a:latin typeface="Arial"/>
                <a:ea typeface="Arial"/>
                <a:cs typeface="Arial"/>
                <a:sym typeface="Arial"/>
              </a:rPr>
              <a:t> на белом фоне</a:t>
            </a:r>
            <a:endParaRPr sz="2000">
              <a:solidFill>
                <a:schemeClr val="dk1"/>
              </a:solidFil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Узнай о чём рассказал первый выпуск</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14978" y="1171861"/>
            <a:ext cx="5223050" cy="5223050"/>
          </a:xfrm>
          <a:prstGeom prst="rect">
            <a:avLst/>
          </a:prstGeom>
        </p:spPr>
      </p:pic>
      <p:pic>
        <p:nvPicPr>
          <p:cNvPr id="23554" name="Picture 2" descr="http://qrcoder.ru/code/?https%3A%2F%2Fxn--b1ats.xn--80asehdb%2Fnews%2Fobshchestvo%2F136-let-nazad-vyshla-v-svet-pervaya-tsaritsynskaya-gazeta-volzhsko-donskoy-listok-6754124977.html&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59836" y="221484"/>
            <a:ext cx="1290515" cy="1290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005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Завод «Красный Октябрь»</a:t>
            </a:r>
            <a:endParaRPr sz="2600" dirty="0"/>
          </a:p>
        </p:txBody>
      </p:sp>
      <p:sp>
        <p:nvSpPr>
          <p:cNvPr id="18" name="Google Shape;18;p1"/>
          <p:cNvSpPr txBox="1"/>
          <p:nvPr/>
        </p:nvSpPr>
        <p:spPr>
          <a:xfrm>
            <a:off x="5827650" y="2120549"/>
            <a:ext cx="5609100" cy="4364299"/>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Волгоградский металлургический завод “Красный Октябрь” начал свою работу 30 апреля 1897 года. Первоначально он назывался “Урал-Волга”. Первая мартеновская печь начала работать на заводе в ноябре 1898 </a:t>
            </a:r>
            <a:r>
              <a:rPr lang="ru-RU" sz="1500" dirty="0" smtClean="0"/>
              <a:t>года.</a:t>
            </a:r>
          </a:p>
          <a:p>
            <a:pPr indent="457200" algn="just"/>
            <a:r>
              <a:rPr lang="ru-RU" sz="1500" dirty="0" smtClean="0"/>
              <a:t>Во </a:t>
            </a:r>
            <a:r>
              <a:rPr lang="ru-RU" sz="1500" dirty="0"/>
              <a:t>времена Великой Отечественной войны завод подвергся полному разрушению, однако уже через 5 месяцев после завершения битвы под Сталинградом, 31 июля 1943 года была осуществлена первая плавка стали. Первую тонну проката завод выпустил 31 августа того же </a:t>
            </a:r>
            <a:r>
              <a:rPr lang="ru-RU" sz="1500" dirty="0" smtClean="0"/>
              <a:t>года.</a:t>
            </a:r>
          </a:p>
          <a:p>
            <a:pPr indent="457200" algn="just"/>
            <a:r>
              <a:rPr lang="ru-RU" sz="1500" dirty="0" smtClean="0"/>
              <a:t>Завод </a:t>
            </a:r>
            <a:r>
              <a:rPr lang="ru-RU" sz="1500" dirty="0"/>
              <a:t>был награжден орденами Ленина (в 1939 году) и Трудового Красного Знамени (в 1948 году). В 1985 году “Красный Октябрь” получил орден “Отечественной войны” I степени за вклад в обеспечение Советской Армии и ВМФ в годы Великой Отечественной войны.</a:t>
            </a:r>
            <a:br>
              <a:rPr lang="ru-RU" sz="1500" dirty="0"/>
            </a:br>
            <a:r>
              <a:rPr lang="ru-RU" sz="1500" dirty="0"/>
              <a:t>В наши дни завод «Красный Октябрь» не прекращает своей работы. На нём ежедневно трудятся работники металлургической промышленности.</a:t>
            </a:r>
          </a:p>
        </p:txBody>
      </p:sp>
      <p:sp>
        <p:nvSpPr>
          <p:cNvPr id="21" name="Google Shape;21;p1"/>
          <p:cNvSpPr txBox="1"/>
          <p:nvPr/>
        </p:nvSpPr>
        <p:spPr>
          <a:xfrm>
            <a:off x="9963275" y="1562125"/>
            <a:ext cx="1476600" cy="46162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документальный фильм о заводе</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4817" y="1161700"/>
            <a:ext cx="5176200" cy="5223050"/>
          </a:xfrm>
          <a:prstGeom prst="rect">
            <a:avLst/>
          </a:prstGeom>
        </p:spPr>
      </p:pic>
      <p:pic>
        <p:nvPicPr>
          <p:cNvPr id="24578" name="Picture 2" descr="http://qrcoder.ru/code/?https%3A%2F%2Fyoutu.be%2FzGaGgnraZhA%3Fsi%3DpOe4x7cyC79jbijl&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59835" y="237374"/>
            <a:ext cx="1290516" cy="1290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42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Мельница Гергардта</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lvl="0" indent="457200" algn="just">
              <a:spcBef>
                <a:spcPts val="1000"/>
              </a:spcBef>
              <a:buClr>
                <a:schemeClr val="dk1"/>
              </a:buClr>
              <a:buSzPts val="1500"/>
            </a:pPr>
            <a:r>
              <a:rPr lang="ru-RU" sz="1500" dirty="0"/>
              <a:t>Невосстановленная после Сталинградской битвы мельница Гергардта – это напоминание о войне. Она была построена в начале </a:t>
            </a:r>
            <a:r>
              <a:rPr lang="en-US" sz="1500" dirty="0"/>
              <a:t>XX </a:t>
            </a:r>
            <a:r>
              <a:rPr lang="ru-RU" sz="1500" dirty="0"/>
              <a:t>века и стала частью Музея-заповедника “Сталинградская битва”. Строительство мельницы стартовало в июне 1899 г., а уже через год, 20 июля, она начала свою </a:t>
            </a:r>
            <a:r>
              <a:rPr lang="ru-RU" sz="1500" dirty="0" smtClean="0"/>
              <a:t>работу. Эта </a:t>
            </a:r>
            <a:r>
              <a:rPr lang="ru-RU" sz="1500" dirty="0"/>
              <a:t>мельница уникальна тем, что она была одним из первых зданий в Царицыне с несущим железобетонным каркасом и внешними кирпичными </a:t>
            </a:r>
            <a:r>
              <a:rPr lang="ru-RU" sz="1500" dirty="0" smtClean="0"/>
              <a:t>стенами.Несмотря </a:t>
            </a:r>
            <a:r>
              <a:rPr lang="ru-RU" sz="1500" dirty="0"/>
              <a:t>на военные действия, мельница продолжала работать до 14 сентября 1942 г., когда в нее попали фугасы. В результате начался пожар, и работа прекратилась. В течение 58 дней здание выдерживало атаки авиации и артиллерии. Все эти повреждения хорошо видны - буквально каждый квадратный метр наружных стен иссечён снарядами, пулями и осколками, на крыше железобетонные балки перебиты прямыми попаданиями авиабомб.</a:t>
            </a:r>
            <a:endParaRPr sz="1500" b="0" i="0" u="none" strike="noStrike" cap="none" dirty="0">
              <a:solidFill>
                <a:srgbClr val="FF0000"/>
              </a:solidFill>
              <a:sym typeface="Arial"/>
            </a:endParaRPr>
          </a:p>
        </p:txBody>
      </p:sp>
      <p:sp>
        <p:nvSpPr>
          <p:cNvPr id="21" name="Google Shape;21;p1"/>
          <p:cNvSpPr txBox="1"/>
          <p:nvPr/>
        </p:nvSpPr>
        <p:spPr>
          <a:xfrm>
            <a:off x="9963275" y="1562125"/>
            <a:ext cx="1476600" cy="46162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Посмотри документальный фильм о мельнице</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4817" y="2120550"/>
            <a:ext cx="5177275" cy="4141820"/>
          </a:xfrm>
          <a:prstGeom prst="rect">
            <a:avLst/>
          </a:prstGeom>
        </p:spPr>
      </p:pic>
      <p:pic>
        <p:nvPicPr>
          <p:cNvPr id="25602" name="Picture 2" descr="http://qrcoder.ru/code/?https%3A%2F%2Fyoutu.be%2FZhQ-OAqeGgQ%3Fsi%3DDhuozsHR9-vNgn4p&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37499" y="216499"/>
            <a:ext cx="1321901" cy="1321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475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Эльтон</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lvl="0" indent="457200" algn="just">
              <a:spcBef>
                <a:spcPts val="1000"/>
              </a:spcBef>
              <a:buClr>
                <a:schemeClr val="dk1"/>
              </a:buClr>
              <a:buSzPts val="1500"/>
            </a:pPr>
            <a:r>
              <a:rPr lang="ru-RU" sz="1500" dirty="0"/>
              <a:t>Озеро Эльтон – крупнейший водоем в регионе и самое крупное по площади минеральное озеро в Европе, одно из наиболее минерализованных озер в мире. Оно является солёным, бессточным, самоосадочным водоемом, расположенным на территории Эльтонской сельской местности в Палассовском районе Волго-Ахтубинской поймы. </a:t>
            </a:r>
            <a:r>
              <a:rPr lang="ru-RU" sz="1500" dirty="0" smtClean="0"/>
              <a:t>История </a:t>
            </a:r>
            <a:r>
              <a:rPr lang="ru-RU" sz="1500" dirty="0"/>
              <a:t>освоения озера Эльтон как курортной зоны уходит в глубокую древность, начиная со времен правления Ивана Грозного. В те времена слава астраханской соли была настолько велика, что стала основой для фантастических историй о ее неисчерпаемых запасах и высоком качестве. И в наши лечебные свойства и захватывающие дух пейзажи озера Эльтон продолжают привлекать множество туристов.</a:t>
            </a:r>
            <a:endParaRPr sz="1500" b="0" i="0" u="none" strike="noStrike" cap="none" dirty="0">
              <a:solidFill>
                <a:srgbClr val="FF0000"/>
              </a:solidFill>
              <a:sym typeface="Aria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Ощути уникальность природы</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2348" y="2120550"/>
            <a:ext cx="5177477" cy="3353225"/>
          </a:xfrm>
          <a:prstGeom prst="rect">
            <a:avLst/>
          </a:prstGeom>
        </p:spPr>
      </p:pic>
      <p:pic>
        <p:nvPicPr>
          <p:cNvPr id="26626" name="Picture 2" descr="http://qrcoder.ru/code/?https%3A%2F%2Fyoutu.be%2FlUjrM_xBDs0%3Fsi%3DJeyCVyNTeCcgMf15&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32825" y="214650"/>
            <a:ext cx="1331250" cy="133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153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ТЮЗ</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indent="457200" algn="just"/>
            <a:r>
              <a:rPr lang="ru-RU" sz="1500" dirty="0"/>
              <a:t>Театр Юного Зрителя (ТЮЗ) – особенное место в Ворошиловском районе Волгограда. Ежедневно его посещают юные волгоградцы и их родители, чтобы насладиться интересными спектаклями. На сцене ТЮЗа “оживают” страницы всем известных и любимых произведений. Архитектура здания завораживает, а история заставляет углубиться в истоки создания этого театра. В 2020 году Волгоградский Театр Юного Зрителя отметил свое 50-летие. За это время в театре поставлено более 200 спектаклей по пьесам русской, зарубежной классики, а также современной драматургии.</a:t>
            </a: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i="1" u="none" strike="noStrike" cap="none" dirty="0" smtClean="0">
                <a:solidFill>
                  <a:schemeClr val="dk1"/>
                </a:solidFill>
              </a:rPr>
              <a:t>Узнай про театр подробнее</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 name="Рисунок 1"/>
          <p:cNvPicPr>
            <a:picLocks noChangeAspect="1"/>
          </p:cNvPicPr>
          <p:nvPr/>
        </p:nvPicPr>
        <p:blipFill>
          <a:blip r:embed="rId7"/>
          <a:stretch>
            <a:fillRect/>
          </a:stretch>
        </p:blipFill>
        <p:spPr>
          <a:xfrm>
            <a:off x="504817" y="2120550"/>
            <a:ext cx="5188375" cy="3891281"/>
          </a:xfrm>
          <a:prstGeom prst="rect">
            <a:avLst/>
          </a:prstGeom>
        </p:spPr>
      </p:pic>
      <p:pic>
        <p:nvPicPr>
          <p:cNvPr id="27650" name="Picture 2" descr="http://qrcoder.ru/code/?https%3A%2F%2Fxn--b1ats.xn--80asehdb%2Fnews%2Fkultura%2Fvolgogradskiy-tyuz-otkryvaet-novyy-sezon-premeroy-spektaklya-belye-nochi-7639207293.html&amp;4&amp;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90437" y="143844"/>
            <a:ext cx="1397725" cy="1397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106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6"/>
        <p:cNvGrpSpPr/>
        <p:nvPr/>
      </p:nvGrpSpPr>
      <p:grpSpPr>
        <a:xfrm>
          <a:off x="0" y="0"/>
          <a:ext cx="0" cy="0"/>
          <a:chOff x="0" y="0"/>
          <a:chExt cx="0" cy="0"/>
        </a:xfrm>
      </p:grpSpPr>
      <p:sp>
        <p:nvSpPr>
          <p:cNvPr id="17" name="Google Shape;17;p1"/>
          <p:cNvSpPr txBox="1">
            <a:spLocks noGrp="1"/>
          </p:cNvSpPr>
          <p:nvPr>
            <p:ph type="subTitle" idx="1"/>
          </p:nvPr>
        </p:nvSpPr>
        <p:spPr>
          <a:xfrm>
            <a:off x="5830775" y="1161700"/>
            <a:ext cx="4014300" cy="862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ru-RU" sz="2600" dirty="0" smtClean="0">
                <a:latin typeface="Arial"/>
                <a:ea typeface="Arial"/>
                <a:cs typeface="Arial"/>
                <a:sym typeface="Arial"/>
              </a:rPr>
              <a:t>Яйца динозавров</a:t>
            </a:r>
            <a:endParaRPr sz="2600" dirty="0"/>
          </a:p>
        </p:txBody>
      </p:sp>
      <p:sp>
        <p:nvSpPr>
          <p:cNvPr id="18" name="Google Shape;18;p1"/>
          <p:cNvSpPr txBox="1"/>
          <p:nvPr/>
        </p:nvSpPr>
        <p:spPr>
          <a:xfrm>
            <a:off x="5827650" y="2120550"/>
            <a:ext cx="5609100" cy="42642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lvl="0" indent="457200" algn="just">
              <a:spcBef>
                <a:spcPts val="1000"/>
              </a:spcBef>
              <a:buClr>
                <a:schemeClr val="dk1"/>
              </a:buClr>
              <a:buSzPts val="1500"/>
            </a:pPr>
            <a:r>
              <a:rPr lang="ru-RU" sz="1500" dirty="0"/>
              <a:t>Котовский район Волгоградской области привлекает туристов своими живописными пейзажами, необычными окаменелостями и красивыми храмами. Одной из его отличительных особенностей являются так называемые “Яйца динозавра”. В 2010 году рядом с селом Мокрая Ольховка были найдены 15 окаменелых сфер диаметром 1-1,5 метра. После того, как несколько из них были расколоты, внутри обнаружили полости, заполненные смесью песка и металла. Московский специалист предположил, что они могут быть яйцами динозавров, однако волгоградские ученые не поддержали эту гипотезу. Несмотря на это, шары получили такое название из-за своего сходства с яйцами древних существ. В период жизни динозавров на территории Волгоградской области находилось теплое доисторическое море, благодаря чему здесь находят останки морских рептилий.</a:t>
            </a:r>
            <a:endParaRPr sz="1500" b="0" i="0" u="none" strike="noStrike" cap="none" dirty="0">
              <a:solidFill>
                <a:srgbClr val="FF0000"/>
              </a:solidFill>
              <a:sym typeface="Arial"/>
            </a:endParaRPr>
          </a:p>
        </p:txBody>
      </p:sp>
      <p:sp>
        <p:nvSpPr>
          <p:cNvPr id="21" name="Google Shape;21;p1"/>
          <p:cNvSpPr txBox="1"/>
          <p:nvPr/>
        </p:nvSpPr>
        <p:spPr>
          <a:xfrm>
            <a:off x="9963275" y="1562125"/>
            <a:ext cx="1476600" cy="33851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ru-RU" sz="800" b="1" i="0" u="none" strike="noStrike" cap="none" dirty="0" smtClean="0">
                <a:solidFill>
                  <a:schemeClr val="dk1"/>
                </a:solidFill>
              </a:rPr>
              <a:t>По</a:t>
            </a:r>
            <a:r>
              <a:rPr lang="ru-RU" sz="800" i="1" dirty="0" smtClean="0">
                <a:solidFill>
                  <a:schemeClr val="dk1"/>
                </a:solidFill>
              </a:rPr>
              <a:t>смотри про яйца в репортаже</a:t>
            </a:r>
            <a:endParaRPr sz="800" i="1" dirty="0">
              <a:solidFill>
                <a:schemeClr val="dk1"/>
              </a:solidFill>
            </a:endParaRPr>
          </a:p>
        </p:txBody>
      </p:sp>
      <p:sp>
        <p:nvSpPr>
          <p:cNvPr id="22" name="Google Shape;22;p1"/>
          <p:cNvSpPr txBox="1">
            <a:spLocks noGrp="1"/>
          </p:cNvSpPr>
          <p:nvPr>
            <p:ph type="subTitle" idx="1"/>
          </p:nvPr>
        </p:nvSpPr>
        <p:spPr>
          <a:xfrm>
            <a:off x="9479625" y="6485000"/>
            <a:ext cx="1960200" cy="2205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800"/>
              <a:buNone/>
            </a:pPr>
            <a:r>
              <a:rPr lang="ru-RU" sz="1000" b="1" dirty="0" smtClean="0">
                <a:solidFill>
                  <a:srgbClr val="103E69"/>
                </a:solidFill>
                <a:latin typeface="Arial"/>
                <a:ea typeface="Arial"/>
                <a:cs typeface="Arial"/>
                <a:sym typeface="Arial"/>
              </a:rPr>
              <a:t>Волгоградская область</a:t>
            </a:r>
            <a:endParaRPr sz="600" b="1" dirty="0">
              <a:solidFill>
                <a:srgbClr val="103E69"/>
              </a:solidFill>
            </a:endParaRPr>
          </a:p>
        </p:txBody>
      </p:sp>
      <p:pic>
        <p:nvPicPr>
          <p:cNvPr id="23" name="Google Shape;23;p1"/>
          <p:cNvPicPr preferRelativeResize="0"/>
          <p:nvPr/>
        </p:nvPicPr>
        <p:blipFill rotWithShape="1">
          <a:blip r:embed="rId3">
            <a:alphaModFix/>
          </a:blip>
          <a:srcRect/>
          <a:stretch/>
        </p:blipFill>
        <p:spPr>
          <a:xfrm>
            <a:off x="504817" y="239159"/>
            <a:ext cx="1845973" cy="794148"/>
          </a:xfrm>
          <a:prstGeom prst="rect">
            <a:avLst/>
          </a:prstGeom>
          <a:noFill/>
          <a:ln>
            <a:noFill/>
          </a:ln>
        </p:spPr>
      </p:pic>
      <p:pic>
        <p:nvPicPr>
          <p:cNvPr id="24" name="Google Shape;24;p1"/>
          <p:cNvPicPr preferRelativeResize="0"/>
          <p:nvPr/>
        </p:nvPicPr>
        <p:blipFill rotWithShape="1">
          <a:blip r:embed="rId4">
            <a:alphaModFix/>
          </a:blip>
          <a:srcRect/>
          <a:stretch/>
        </p:blipFill>
        <p:spPr>
          <a:xfrm>
            <a:off x="8416275" y="367300"/>
            <a:ext cx="654825" cy="542100"/>
          </a:xfrm>
          <a:prstGeom prst="rect">
            <a:avLst/>
          </a:prstGeom>
          <a:noFill/>
          <a:ln>
            <a:noFill/>
          </a:ln>
        </p:spPr>
      </p:pic>
      <p:pic>
        <p:nvPicPr>
          <p:cNvPr id="25" name="Google Shape;25;p1"/>
          <p:cNvPicPr preferRelativeResize="0"/>
          <p:nvPr/>
        </p:nvPicPr>
        <p:blipFill rotWithShape="1">
          <a:blip r:embed="rId5">
            <a:alphaModFix/>
          </a:blip>
          <a:srcRect/>
          <a:stretch/>
        </p:blipFill>
        <p:spPr>
          <a:xfrm>
            <a:off x="8960725" y="179844"/>
            <a:ext cx="911512" cy="912757"/>
          </a:xfrm>
          <a:prstGeom prst="rect">
            <a:avLst/>
          </a:prstGeom>
          <a:noFill/>
          <a:ln>
            <a:noFill/>
          </a:ln>
        </p:spPr>
      </p:pic>
      <p:pic>
        <p:nvPicPr>
          <p:cNvPr id="26" name="Google Shape;26;p1"/>
          <p:cNvPicPr preferRelativeResize="0"/>
          <p:nvPr/>
        </p:nvPicPr>
        <p:blipFill>
          <a:blip r:embed="rId6">
            <a:alphaModFix/>
          </a:blip>
          <a:stretch>
            <a:fillRect/>
          </a:stretch>
        </p:blipFill>
        <p:spPr>
          <a:xfrm>
            <a:off x="2472475" y="336450"/>
            <a:ext cx="3664549" cy="619800"/>
          </a:xfrm>
          <a:prstGeom prst="rect">
            <a:avLst/>
          </a:prstGeom>
          <a:noFill/>
          <a:ln>
            <a:noFill/>
          </a:ln>
        </p:spPr>
      </p:pic>
      <p:pic>
        <p:nvPicPr>
          <p:cNvPr id="28674" name="Picture 2" descr="http://qrcoder.ru/code/?https%3A%2F%2Fyoutu.be%2FeR8keNQNJxw%3Fsi%3DYHrnAnikqHGrVdHW&amp;4&amp;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84754" y="239159"/>
            <a:ext cx="1227392" cy="1290516"/>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8"/>
          <a:stretch>
            <a:fillRect/>
          </a:stretch>
        </p:blipFill>
        <p:spPr>
          <a:xfrm>
            <a:off x="493764" y="2120550"/>
            <a:ext cx="5186061" cy="3885494"/>
          </a:xfrm>
          <a:prstGeom prst="rect">
            <a:avLst/>
          </a:prstGeom>
        </p:spPr>
      </p:pic>
    </p:spTree>
    <p:extLst>
      <p:ext uri="{BB962C8B-B14F-4D97-AF65-F5344CB8AC3E}">
        <p14:creationId xmlns:p14="http://schemas.microsoft.com/office/powerpoint/2010/main" val="4008802680"/>
      </p:ext>
    </p:extLst>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572</TotalTime>
  <Words>3644</Words>
  <Application>Microsoft Office PowerPoint</Application>
  <PresentationFormat>Широкоэкранный</PresentationFormat>
  <Paragraphs>217</Paragraphs>
  <Slides>33</Slides>
  <Notes>33</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33</vt:i4>
      </vt:variant>
    </vt:vector>
  </HeadingPairs>
  <TitlesOfParts>
    <vt:vector size="36" baseType="lpstr">
      <vt:lpstr>Arial</vt:lpstr>
      <vt:lpstr>Calibri</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Павлина Дерксен</dc:creator>
  <cp:lastModifiedBy>Оксана</cp:lastModifiedBy>
  <cp:revision>74</cp:revision>
  <dcterms:created xsi:type="dcterms:W3CDTF">2023-10-11T20:38:30Z</dcterms:created>
  <dcterms:modified xsi:type="dcterms:W3CDTF">2023-11-12T20:40:42Z</dcterms:modified>
</cp:coreProperties>
</file>